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85"/>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4" r:id="rId74"/>
    <p:sldId id="325" r:id="rId75"/>
    <p:sldId id="326" r:id="rId76"/>
    <p:sldId id="327" r:id="rId77"/>
    <p:sldId id="328" r:id="rId78"/>
    <p:sldId id="329" r:id="rId79"/>
    <p:sldId id="330" r:id="rId80"/>
    <p:sldId id="331" r:id="rId81"/>
    <p:sldId id="332" r:id="rId82"/>
    <p:sldId id="333" r:id="rId83"/>
    <p:sldId id="334" r:id="rId8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move the slide</a:t>
            </a:r>
          </a:p>
        </p:txBody>
      </p:sp>
      <p:sp>
        <p:nvSpPr>
          <p:cNvPr id="311"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312"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313" name="PlaceHolder 4"/>
          <p:cNvSpPr>
            <a:spLocks noGrp="1"/>
          </p:cNvSpPr>
          <p:nvPr>
            <p:ph type="dt" idx="20"/>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314" name="PlaceHolder 5"/>
          <p:cNvSpPr>
            <a:spLocks noGrp="1"/>
          </p:cNvSpPr>
          <p:nvPr>
            <p:ph type="ftr" idx="21"/>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315" name="PlaceHolder 6"/>
          <p:cNvSpPr>
            <a:spLocks noGrp="1"/>
          </p:cNvSpPr>
          <p:nvPr>
            <p:ph type="sldNum" idx="22"/>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44952B60-4E55-4AE2-8581-BBCB0131E96D}"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noRot="1" noChangeAspect="1"/>
          </p:cNvSpPr>
          <p:nvPr>
            <p:ph type="sldImg"/>
          </p:nvPr>
        </p:nvSpPr>
        <p:spPr>
          <a:xfrm>
            <a:off x="533520" y="764280"/>
            <a:ext cx="6704640" cy="3771360"/>
          </a:xfrm>
          <a:prstGeom prst="rect">
            <a:avLst/>
          </a:prstGeom>
          <a:ln w="0">
            <a:noFill/>
          </a:ln>
        </p:spPr>
      </p:sp>
      <p:sp>
        <p:nvSpPr>
          <p:cNvPr id="487"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a:p>
            <a:pPr marL="216000">
              <a:lnSpc>
                <a:spcPct val="100000"/>
              </a:lnSpc>
              <a:buNone/>
              <a:tabLst>
                <a:tab pos="0" algn="l"/>
              </a:tabLst>
            </a:pPr>
            <a:endParaRPr lang="en-CA" sz="2000" b="0" strike="noStrike" spc="-1">
              <a:latin typeface="Arial"/>
            </a:endParaRPr>
          </a:p>
        </p:txBody>
      </p:sp>
      <p:sp>
        <p:nvSpPr>
          <p:cNvPr id="488" name="PlaceHolder 3"/>
          <p:cNvSpPr>
            <a:spLocks noGrp="1"/>
          </p:cNvSpPr>
          <p:nvPr>
            <p:ph type="sldNum" idx="24"/>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54E506CD-4058-4564-8827-0D38A4A634DF}" type="slidenum">
              <a:rPr lang="en-US" sz="1200" b="0" strike="noStrike" spc="-1">
                <a:solidFill>
                  <a:srgbClr val="000000"/>
                </a:solidFill>
                <a:latin typeface="+mn-lt"/>
                <a:ea typeface="+mn-ea"/>
              </a:rPr>
              <a:t>1</a:t>
            </a:fld>
            <a:endParaRPr lang="en-CA"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0" y="764280"/>
            <a:ext cx="360" cy="360"/>
          </a:xfrm>
          <a:prstGeom prst="rect">
            <a:avLst/>
          </a:prstGeom>
          <a:ln w="0">
            <a:noFill/>
          </a:ln>
        </p:spPr>
      </p:sp>
      <p:sp>
        <p:nvSpPr>
          <p:cNvPr id="490" name="PlaceHolder 2"/>
          <p:cNvSpPr>
            <a:spLocks noGrp="1"/>
          </p:cNvSpPr>
          <p:nvPr>
            <p:ph type="body"/>
          </p:nvPr>
        </p:nvSpPr>
        <p:spPr>
          <a:xfrm>
            <a:off x="700920" y="4473720"/>
            <a:ext cx="5607360" cy="3659400"/>
          </a:xfrm>
          <a:prstGeom prst="rect">
            <a:avLst/>
          </a:prstGeom>
          <a:noFill/>
          <a:ln w="0">
            <a:noFill/>
          </a:ln>
        </p:spPr>
        <p:txBody>
          <a:bodyPr lIns="93240" tIns="46440" rIns="93240" bIns="46440" anchor="t">
            <a:noAutofit/>
          </a:bodyPr>
          <a:lstStyle/>
          <a:p>
            <a:pPr marL="216000">
              <a:lnSpc>
                <a:spcPct val="100000"/>
              </a:lnSpc>
              <a:buNone/>
              <a:tabLst>
                <a:tab pos="0" algn="l"/>
              </a:tabLst>
            </a:pPr>
            <a:r>
              <a:rPr lang="en-US" sz="1200" b="0" strike="noStrike" spc="-1">
                <a:solidFill>
                  <a:srgbClr val="000000"/>
                </a:solidFill>
                <a:latin typeface="Nirmala UI Semilight"/>
              </a:rPr>
              <a:t>Now is the time to engage in an interactive Q&amp;A session where you can ask questions, share insights, and clarify any doubts about the topics we have covered so far.</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This open discussion is designed to ensure that every participant has the opportunity to voice their thoughts and learn from the collective experience of the group.</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Your questions and comments are valuable as they help us identify areas that may need further explanation and enable us to tailor future sessions to your needs.</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We encourage you to speak up and contribute to the dialogue, as this interaction is one of the key components of our interactive learning approach.</a:t>
            </a:r>
            <a:endParaRPr lang="en-CA" sz="1200" b="0" strike="noStrike" spc="-1">
              <a:latin typeface="Arial"/>
            </a:endParaRPr>
          </a:p>
          <a:p>
            <a:pPr marL="216000">
              <a:lnSpc>
                <a:spcPct val="100000"/>
              </a:lnSpc>
              <a:buNone/>
              <a:tabLst>
                <a:tab pos="0" algn="l"/>
              </a:tabLst>
            </a:pPr>
            <a:r>
              <a:rPr lang="en-US" sz="1200" b="0" strike="noStrike" spc="-1">
                <a:solidFill>
                  <a:srgbClr val="000000"/>
                </a:solidFill>
                <a:latin typeface="Nirmala UI Semilight"/>
              </a:rPr>
              <a:t>As the session progresses, take note of any questions or ideas that you would like to revisit, and feel free to share your perspectives with the class.</a:t>
            </a:r>
            <a:endParaRPr lang="en-CA" sz="1200" b="0" strike="noStrike" spc="-1">
              <a:latin typeface="Arial"/>
            </a:endParaRPr>
          </a:p>
        </p:txBody>
      </p:sp>
      <p:sp>
        <p:nvSpPr>
          <p:cNvPr id="491" name="PlaceHolder 3"/>
          <p:cNvSpPr>
            <a:spLocks noGrp="1"/>
          </p:cNvSpPr>
          <p:nvPr>
            <p:ph type="sldNum" idx="25"/>
          </p:nvPr>
        </p:nvSpPr>
        <p:spPr>
          <a:xfrm>
            <a:off x="3970800" y="8830080"/>
            <a:ext cx="3036600" cy="465480"/>
          </a:xfrm>
          <a:prstGeom prst="rect">
            <a:avLst/>
          </a:prstGeom>
          <a:noFill/>
          <a:ln w="0">
            <a:noFill/>
          </a:ln>
        </p:spPr>
        <p:txBody>
          <a:bodyPr lIns="93240" tIns="46440" rIns="93240" bIns="4644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9D427968-4D8E-4B40-9D2D-D55E97716F1F}" type="slidenum">
              <a:rPr lang="en-US" sz="1200" b="0" strike="noStrike" spc="-1">
                <a:solidFill>
                  <a:srgbClr val="000000"/>
                </a:solidFill>
                <a:latin typeface="+mn-lt"/>
                <a:ea typeface="+mn-ea"/>
              </a:rPr>
              <a:t>77</a:t>
            </a:fld>
            <a:endParaRPr lang="en-CA"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CBB03318-FBB1-4B00-A2E0-17EEAB162C66}"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C736B6E8-5181-425C-95C8-2D53739DEBB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3E8F1C7F-1298-4908-9414-75F821816BE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5D0D5236-79F8-4A71-BCE5-B9C6D8C7953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D3E93E2-F142-464D-BF8D-2116F639F09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730DDFF1-D38C-4EE6-9256-D3B7C72183E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0E85B5B4-A781-4965-8F59-A8D9B300ECF4}"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0970C96-EBC6-4CE4-AF09-01AD0636271E}"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C7F926B9-C5D1-4DF5-A030-277E70206315}"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806EF39F-6046-4734-8C9D-F355D24F3D9C}"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26B2043-FF8E-46AE-AF4F-B46D674DDB4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D86C4BDD-3C96-43CE-A70A-FEDE81C38113}"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5122FD0-B88D-4C8B-8C11-78214E971D3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7881D68-4EA0-4C5A-9CE6-A42181BDB92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8330C290-F9AB-4D24-9942-DDC6FB1E9197}"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1A0A3557-8947-4717-AC83-D2F5613DA817}"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6D42698D-D3F4-4CEB-8D05-A640C5FAFEE0}"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5217CD6C-DFF0-4C8A-ADC9-4769B6A12DA2}"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8"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AEF4E54F-3213-499C-A984-0A2AC88CB8DD}"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0"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9822D8D8-6F25-43EA-8BDA-C7AD98D9AC47}"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2"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1D8B6CAF-44EF-4BAC-AEAE-BBE919D8A64D}"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39F8A3C5-9939-4A88-8E91-908D9AD3BA68}"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60EDD5C4-A532-4417-A8C3-034CBDF53E6D}"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0D8A7FA0-DCF0-4447-8939-1A6FACCBE27F}"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8"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9"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27F84AF0-F84A-416F-AC0B-DE645284A626}"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2"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3"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F5E32146-9882-4F43-BC34-DB91D9514651}"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5"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6"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E7B6983-3881-4642-88B7-DA47A75776BA}"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9"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0"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58D21323-ED2C-4299-B7C1-E231BE23404F}"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B7798698-0BDC-427A-90E8-4B711CBBFA18}"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7"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8"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9"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0"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1"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2"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9F09C3F7-CA48-45B7-9242-E20566002174}"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lstStyle/>
          <a:p>
            <a:r>
              <a:t>Footer</a:t>
            </a:r>
          </a:p>
        </p:txBody>
      </p:sp>
      <p:sp>
        <p:nvSpPr>
          <p:cNvPr id="3" name="PlaceHolder 2"/>
          <p:cNvSpPr>
            <a:spLocks noGrp="1"/>
          </p:cNvSpPr>
          <p:nvPr>
            <p:ph type="sldNum" idx="10"/>
          </p:nvPr>
        </p:nvSpPr>
        <p:spPr/>
        <p:txBody>
          <a:bodyPr/>
          <a:lstStyle/>
          <a:p>
            <a:fld id="{22DC2BC2-3F82-4230-BD91-49C0DF55E926}"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C084413D-CEF7-49E5-A129-CAA16EB3F0A9}"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9"/>
          </p:nvPr>
        </p:nvSpPr>
        <p:spPr/>
        <p:txBody>
          <a:bodyPr/>
          <a:lstStyle/>
          <a:p>
            <a:r>
              <a:t>Footer</a:t>
            </a:r>
          </a:p>
        </p:txBody>
      </p:sp>
      <p:sp>
        <p:nvSpPr>
          <p:cNvPr id="5" name="PlaceHolder 4"/>
          <p:cNvSpPr>
            <a:spLocks noGrp="1"/>
          </p:cNvSpPr>
          <p:nvPr>
            <p:ph type="sldNum" idx="10"/>
          </p:nvPr>
        </p:nvSpPr>
        <p:spPr/>
        <p:txBody>
          <a:bodyPr/>
          <a:lstStyle/>
          <a:p>
            <a:fld id="{F885DEBC-5CC3-4D14-9924-2312432DE7B9}"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84BB9978-0F76-4E3D-829E-F704C619EC37}"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A3C34AF1-E03B-4C3F-B03E-72C3F21ED285}"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39B2A454-604A-4659-A5CC-C9168C8B60CB}"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9"/>
          </p:nvPr>
        </p:nvSpPr>
        <p:spPr/>
        <p:txBody>
          <a:bodyPr/>
          <a:lstStyle/>
          <a:p>
            <a:r>
              <a:t>Footer</a:t>
            </a:r>
          </a:p>
        </p:txBody>
      </p:sp>
      <p:sp>
        <p:nvSpPr>
          <p:cNvPr id="4" name="PlaceHolder 3"/>
          <p:cNvSpPr>
            <a:spLocks noGrp="1"/>
          </p:cNvSpPr>
          <p:nvPr>
            <p:ph type="sldNum" idx="10"/>
          </p:nvPr>
        </p:nvSpPr>
        <p:spPr/>
        <p:txBody>
          <a:bodyPr/>
          <a:lstStyle/>
          <a:p>
            <a:fld id="{90780CE0-88E6-4190-86EF-D9B7C4FD486E}"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F643E5DF-FAA4-4CD5-BEEE-98D23E37709A}"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EF9C4703-EFA8-4208-B8A9-638582B83829}"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9"/>
          </p:nvPr>
        </p:nvSpPr>
        <p:spPr/>
        <p:txBody>
          <a:bodyPr/>
          <a:lstStyle/>
          <a:p>
            <a:r>
              <a:t>Footer</a:t>
            </a:r>
          </a:p>
        </p:txBody>
      </p:sp>
      <p:sp>
        <p:nvSpPr>
          <p:cNvPr id="7" name="PlaceHolder 6"/>
          <p:cNvSpPr>
            <a:spLocks noGrp="1"/>
          </p:cNvSpPr>
          <p:nvPr>
            <p:ph type="sldNum" idx="10"/>
          </p:nvPr>
        </p:nvSpPr>
        <p:spPr/>
        <p:txBody>
          <a:bodyPr/>
          <a:lstStyle/>
          <a:p>
            <a:fld id="{F9C13FE2-36D6-4755-9988-891C16949A63}"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9"/>
          </p:nvPr>
        </p:nvSpPr>
        <p:spPr/>
        <p:txBody>
          <a:bodyPr/>
          <a:lstStyle/>
          <a:p>
            <a:r>
              <a:t>Footer</a:t>
            </a:r>
          </a:p>
        </p:txBody>
      </p:sp>
      <p:sp>
        <p:nvSpPr>
          <p:cNvPr id="6" name="PlaceHolder 5"/>
          <p:cNvSpPr>
            <a:spLocks noGrp="1"/>
          </p:cNvSpPr>
          <p:nvPr>
            <p:ph type="sldNum" idx="10"/>
          </p:nvPr>
        </p:nvSpPr>
        <p:spPr/>
        <p:txBody>
          <a:bodyPr/>
          <a:lstStyle/>
          <a:p>
            <a:fld id="{F457C850-7805-4908-9703-37DF612C9116}"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9"/>
          </p:nvPr>
        </p:nvSpPr>
        <p:spPr/>
        <p:txBody>
          <a:bodyPr/>
          <a:lstStyle/>
          <a:p>
            <a:r>
              <a:t>Footer</a:t>
            </a:r>
          </a:p>
        </p:txBody>
      </p:sp>
      <p:sp>
        <p:nvSpPr>
          <p:cNvPr id="8" name="PlaceHolder 7"/>
          <p:cNvSpPr>
            <a:spLocks noGrp="1"/>
          </p:cNvSpPr>
          <p:nvPr>
            <p:ph type="sldNum" idx="10"/>
          </p:nvPr>
        </p:nvSpPr>
        <p:spPr/>
        <p:txBody>
          <a:bodyPr/>
          <a:lstStyle/>
          <a:p>
            <a:fld id="{E5B4A8E6-91E5-4CD5-BA8E-42AC5F529072}"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7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9"/>
          </p:nvPr>
        </p:nvSpPr>
        <p:spPr/>
        <p:txBody>
          <a:bodyPr/>
          <a:lstStyle/>
          <a:p>
            <a:r>
              <a:t>Footer</a:t>
            </a:r>
          </a:p>
        </p:txBody>
      </p:sp>
      <p:sp>
        <p:nvSpPr>
          <p:cNvPr id="10" name="PlaceHolder 9"/>
          <p:cNvSpPr>
            <a:spLocks noGrp="1"/>
          </p:cNvSpPr>
          <p:nvPr>
            <p:ph type="sldNum" idx="10"/>
          </p:nvPr>
        </p:nvSpPr>
        <p:spPr/>
        <p:txBody>
          <a:bodyPr/>
          <a:lstStyle/>
          <a:p>
            <a:fld id="{121FFFE1-18EE-4194-A72E-AD428AE2E518}"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lstStyle/>
          <a:p>
            <a:r>
              <a:t>Footer</a:t>
            </a:r>
          </a:p>
        </p:txBody>
      </p:sp>
      <p:sp>
        <p:nvSpPr>
          <p:cNvPr id="3" name="PlaceHolder 2"/>
          <p:cNvSpPr>
            <a:spLocks noGrp="1"/>
          </p:cNvSpPr>
          <p:nvPr>
            <p:ph type="sldNum" idx="12"/>
          </p:nvPr>
        </p:nvSpPr>
        <p:spPr/>
        <p:txBody>
          <a:bodyPr/>
          <a:lstStyle/>
          <a:p>
            <a:fld id="{955A6744-1B88-4F16-A6E7-18801042B4D1}"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56975E29-B27C-4D38-9BC9-C0C48E624261}"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CA070599-B4F1-41E4-84A6-DB1E1880A3B0}"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02BFE2A8-F55A-4910-ABDC-0E3AAAFF079B}" type="slidenum">
              <a:t>‹#›</a:t>
            </a:fld>
            <a:endParaRPr/>
          </a:p>
        </p:txBody>
      </p:sp>
      <p:sp>
        <p:nvSpPr>
          <p:cNvPr id="6" name="PlaceHolder 5"/>
          <p:cNvSpPr>
            <a:spLocks noGrp="1"/>
          </p:cNvSpPr>
          <p:nvPr>
            <p:ph type="dt" idx="13"/>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DFD93CFC-54C0-451C-84FA-3DCD99AD3F5A}"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2C8FBCCD-B92A-4E37-840C-6F410BAE91AB}"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1"/>
          </p:nvPr>
        </p:nvSpPr>
        <p:spPr/>
        <p:txBody>
          <a:bodyPr/>
          <a:lstStyle/>
          <a:p>
            <a:r>
              <a:t>Footer</a:t>
            </a:r>
          </a:p>
        </p:txBody>
      </p:sp>
      <p:sp>
        <p:nvSpPr>
          <p:cNvPr id="4" name="PlaceHolder 3"/>
          <p:cNvSpPr>
            <a:spLocks noGrp="1"/>
          </p:cNvSpPr>
          <p:nvPr>
            <p:ph type="sldNum" idx="12"/>
          </p:nvPr>
        </p:nvSpPr>
        <p:spPr/>
        <p:txBody>
          <a:bodyPr/>
          <a:lstStyle/>
          <a:p>
            <a:fld id="{FD486550-69D9-44F7-814A-AD30A36AC657}" type="slidenum">
              <a:t>‹#›</a:t>
            </a:fld>
            <a:endParaRPr/>
          </a:p>
        </p:txBody>
      </p:sp>
      <p:sp>
        <p:nvSpPr>
          <p:cNvPr id="5" name="PlaceHolder 4"/>
          <p:cNvSpPr>
            <a:spLocks noGrp="1"/>
          </p:cNvSpPr>
          <p:nvPr>
            <p:ph type="dt" idx="13"/>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28AEB4C5-BF59-4317-B1CD-FDFC1DE9A56D}"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ABF31EA3-D4FA-4F07-AB80-9CE38F42C0B3}"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1"/>
          </p:nvPr>
        </p:nvSpPr>
        <p:spPr/>
        <p:txBody>
          <a:bodyPr/>
          <a:lstStyle/>
          <a:p>
            <a:r>
              <a:t>Footer</a:t>
            </a:r>
          </a:p>
        </p:txBody>
      </p:sp>
      <p:sp>
        <p:nvSpPr>
          <p:cNvPr id="7" name="PlaceHolder 6"/>
          <p:cNvSpPr>
            <a:spLocks noGrp="1"/>
          </p:cNvSpPr>
          <p:nvPr>
            <p:ph type="sldNum" idx="12"/>
          </p:nvPr>
        </p:nvSpPr>
        <p:spPr/>
        <p:txBody>
          <a:bodyPr/>
          <a:lstStyle/>
          <a:p>
            <a:fld id="{F0468C38-E0E8-426D-A277-47AFAF8797F9}" type="slidenum">
              <a:t>‹#›</a:t>
            </a:fld>
            <a:endParaRPr/>
          </a:p>
        </p:txBody>
      </p:sp>
      <p:sp>
        <p:nvSpPr>
          <p:cNvPr id="8" name="PlaceHolder 7"/>
          <p:cNvSpPr>
            <a:spLocks noGrp="1"/>
          </p:cNvSpPr>
          <p:nvPr>
            <p:ph type="dt" idx="13"/>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1"/>
          </p:nvPr>
        </p:nvSpPr>
        <p:spPr/>
        <p:txBody>
          <a:bodyPr/>
          <a:lstStyle/>
          <a:p>
            <a:r>
              <a:t>Footer</a:t>
            </a:r>
          </a:p>
        </p:txBody>
      </p:sp>
      <p:sp>
        <p:nvSpPr>
          <p:cNvPr id="6" name="PlaceHolder 5"/>
          <p:cNvSpPr>
            <a:spLocks noGrp="1"/>
          </p:cNvSpPr>
          <p:nvPr>
            <p:ph type="sldNum" idx="12"/>
          </p:nvPr>
        </p:nvSpPr>
        <p:spPr/>
        <p:txBody>
          <a:bodyPr/>
          <a:lstStyle/>
          <a:p>
            <a:fld id="{CF860DA9-591B-4B35-8F10-49D115939B2B}" type="slidenum">
              <a:t>‹#›</a:t>
            </a:fld>
            <a:endParaRPr/>
          </a:p>
        </p:txBody>
      </p:sp>
      <p:sp>
        <p:nvSpPr>
          <p:cNvPr id="7" name="PlaceHolder 6"/>
          <p:cNvSpPr>
            <a:spLocks noGrp="1"/>
          </p:cNvSpPr>
          <p:nvPr>
            <p:ph type="dt" idx="13"/>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1"/>
          </p:nvPr>
        </p:nvSpPr>
        <p:spPr/>
        <p:txBody>
          <a:bodyPr/>
          <a:lstStyle/>
          <a:p>
            <a:r>
              <a:t>Footer</a:t>
            </a:r>
          </a:p>
        </p:txBody>
      </p:sp>
      <p:sp>
        <p:nvSpPr>
          <p:cNvPr id="8" name="PlaceHolder 7"/>
          <p:cNvSpPr>
            <a:spLocks noGrp="1"/>
          </p:cNvSpPr>
          <p:nvPr>
            <p:ph type="sldNum" idx="12"/>
          </p:nvPr>
        </p:nvSpPr>
        <p:spPr/>
        <p:txBody>
          <a:bodyPr/>
          <a:lstStyle/>
          <a:p>
            <a:fld id="{B2A449F9-5310-48B3-9BF7-88F92C764327}" type="slidenum">
              <a:t>‹#›</a:t>
            </a:fld>
            <a:endParaRPr/>
          </a:p>
        </p:txBody>
      </p:sp>
      <p:sp>
        <p:nvSpPr>
          <p:cNvPr id="9" name="PlaceHolder 8"/>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FD10DFC3-9273-4FAA-A608-3612E8BAB031}"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1"/>
          </p:nvPr>
        </p:nvSpPr>
        <p:spPr/>
        <p:txBody>
          <a:bodyPr/>
          <a:lstStyle/>
          <a:p>
            <a:r>
              <a:t>Footer</a:t>
            </a:r>
          </a:p>
        </p:txBody>
      </p:sp>
      <p:sp>
        <p:nvSpPr>
          <p:cNvPr id="10" name="PlaceHolder 9"/>
          <p:cNvSpPr>
            <a:spLocks noGrp="1"/>
          </p:cNvSpPr>
          <p:nvPr>
            <p:ph type="sldNum" idx="12"/>
          </p:nvPr>
        </p:nvSpPr>
        <p:spPr/>
        <p:txBody>
          <a:bodyPr/>
          <a:lstStyle/>
          <a:p>
            <a:fld id="{4567D013-E492-42CA-BD2E-476BB4D7E57A}" type="slidenum">
              <a:t>‹#›</a:t>
            </a:fld>
            <a:endParaRPr/>
          </a:p>
        </p:txBody>
      </p:sp>
      <p:sp>
        <p:nvSpPr>
          <p:cNvPr id="11" name="PlaceHolder 10"/>
          <p:cNvSpPr>
            <a:spLocks noGrp="1"/>
          </p:cNvSpPr>
          <p:nvPr>
            <p:ph type="dt" idx="13"/>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3A66DBBC-50CE-4F30-8A0A-FE8FF6A93C42}" type="slidenum">
              <a:t>‹#›</a:t>
            </a:fld>
            <a:endParaRPr/>
          </a:p>
        </p:txBody>
      </p:sp>
      <p:sp>
        <p:nvSpPr>
          <p:cNvPr id="4" name="PlaceHolder 3"/>
          <p:cNvSpPr>
            <a:spLocks noGrp="1"/>
          </p:cNvSpPr>
          <p:nvPr>
            <p:ph type="dt" idx="16"/>
          </p:nvPr>
        </p:nvSpPr>
        <p:spPr/>
        <p:txBody>
          <a:body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0"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31E0F252-2789-4CA7-8361-1D197434DA62}"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2"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7FD221DD-3065-41C7-8E2B-3200AB48420F}" type="slidenum">
              <a:t>‹#›</a:t>
            </a:fld>
            <a:endParaRPr/>
          </a:p>
        </p:txBody>
      </p:sp>
      <p:sp>
        <p:nvSpPr>
          <p:cNvPr id="6" name="PlaceHolder 5"/>
          <p:cNvSpPr>
            <a:spLocks noGrp="1"/>
          </p:cNvSpPr>
          <p:nvPr>
            <p:ph type="dt" idx="16"/>
          </p:nvPr>
        </p:nvSpPr>
        <p:spPr/>
        <p:txBody>
          <a:body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4"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AC71CFC8-5CC2-497E-988D-E2027951E540}"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EF45F381-5BDC-45E0-AF04-11A6CB87E99C}"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7"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C0A6774A-5BC7-48A7-AF71-8226BAF540E6}" type="slidenum">
              <a:t>‹#›</a:t>
            </a:fld>
            <a:endParaRPr/>
          </a:p>
        </p:txBody>
      </p:sp>
      <p:sp>
        <p:nvSpPr>
          <p:cNvPr id="5" name="PlaceHolder 4"/>
          <p:cNvSpPr>
            <a:spLocks noGrp="1"/>
          </p:cNvSpPr>
          <p:nvPr>
            <p:ph type="dt" idx="16"/>
          </p:nvPr>
        </p:nvSpPr>
        <p:spPr/>
        <p:txBody>
          <a:body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D30C7A25-A6E4-4C8B-B6A8-37A7BC4DF48D}"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9D334822-F22A-4FCB-BC8D-BADDDAA69D91}"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035CCA8E-9619-4046-9C11-91D54610B49F}" type="slidenum">
              <a:t>‹#›</a:t>
            </a:fld>
            <a:endParaRPr/>
          </a:p>
        </p:txBody>
      </p:sp>
      <p:sp>
        <p:nvSpPr>
          <p:cNvPr id="8" name="PlaceHolder 7"/>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07C4E9D-324D-49B4-96D8-32422DE3910B}"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1"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E94C530F-6B37-413C-95AF-676EFF27A3DC}"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5"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7"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C1E64D3D-0E5A-4AE5-92F1-67B36BB47A28}" type="slidenum">
              <a:t>‹#›</a:t>
            </a:fld>
            <a:endParaRPr/>
          </a:p>
        </p:txBody>
      </p:sp>
      <p:sp>
        <p:nvSpPr>
          <p:cNvPr id="9" name="PlaceHolder 8"/>
          <p:cNvSpPr>
            <a:spLocks noGrp="1"/>
          </p:cNvSpPr>
          <p:nvPr>
            <p:ph type="dt" idx="16"/>
          </p:nvPr>
        </p:nvSpPr>
        <p:spPr/>
        <p:txBody>
          <a:body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9"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0"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1"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2"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3"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4"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47AD55D7-3DB2-42DF-BE2A-4FDBC809189A}" type="slidenum">
              <a:t>‹#›</a:t>
            </a:fld>
            <a:endParaRPr/>
          </a:p>
        </p:txBody>
      </p:sp>
      <p:sp>
        <p:nvSpPr>
          <p:cNvPr id="11" name="PlaceHolder 10"/>
          <p:cNvSpPr>
            <a:spLocks noGrp="1"/>
          </p:cNvSpPr>
          <p:nvPr>
            <p:ph type="dt" idx="16"/>
          </p:nvPr>
        </p:nvSpPr>
        <p:spPr/>
        <p:txBody>
          <a:body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8D756229-1C0A-4211-93A1-221FCD8F8394}" type="slidenum">
              <a:t>‹#›</a:t>
            </a:fld>
            <a:endParaRPr/>
          </a:p>
        </p:txBody>
      </p:sp>
      <p:sp>
        <p:nvSpPr>
          <p:cNvPr id="4" name="PlaceHolder 3"/>
          <p:cNvSpPr>
            <a:spLocks noGrp="1"/>
          </p:cNvSpPr>
          <p:nvPr>
            <p:ph type="dt" idx="17"/>
          </p:nvPr>
        </p:nvSpPr>
        <p:spPr/>
        <p:txBody>
          <a:body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5" name="PlaceHolder 2"/>
          <p:cNvSpPr>
            <a:spLocks noGrp="1"/>
          </p:cNvSpPr>
          <p:nvPr>
            <p:ph type="subTitle"/>
          </p:nvPr>
        </p:nvSpPr>
        <p:spPr>
          <a:xfrm>
            <a:off x="609480" y="1073880"/>
            <a:ext cx="10158840" cy="50511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BF64E978-9702-4CBF-B62A-845EB7603B69}"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073880"/>
            <a:ext cx="1015884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DAEFAB01-2C92-4892-8B79-88ABC94462C2}" type="slidenum">
              <a:t>‹#›</a:t>
            </a:fld>
            <a:endParaRPr/>
          </a:p>
        </p:txBody>
      </p:sp>
      <p:sp>
        <p:nvSpPr>
          <p:cNvPr id="6" name="PlaceHolder 5"/>
          <p:cNvSpPr>
            <a:spLocks noGrp="1"/>
          </p:cNvSpPr>
          <p:nvPr>
            <p:ph type="dt" idx="17"/>
          </p:nvPr>
        </p:nvSpPr>
        <p:spPr/>
        <p:txBody>
          <a:body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9"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0"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CE6FB96F-D6A2-4FF9-8985-A2A3137451A4}"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0DE72464-17C9-410F-9CA7-62D06395225F}"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609480" y="152640"/>
            <a:ext cx="8012160" cy="337896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75EC8CD9-718B-4DAA-BAA0-B87C81CEC40F}" type="slidenum">
              <a:t>‹#›</a:t>
            </a:fld>
            <a:endParaRPr/>
          </a:p>
        </p:txBody>
      </p:sp>
      <p:sp>
        <p:nvSpPr>
          <p:cNvPr id="5" name="PlaceHolder 4"/>
          <p:cNvSpPr>
            <a:spLocks noGrp="1"/>
          </p:cNvSpPr>
          <p:nvPr>
            <p:ph type="dt" idx="17"/>
          </p:nvPr>
        </p:nvSpPr>
        <p:spPr/>
        <p:txBody>
          <a:body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58150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CC15F28A-5F35-4404-9F99-27BBC9125B23}"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ADACFE1-D3BB-4969-A254-8D35C38AD0D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8"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9"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4"/>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C72448E9-0415-4B82-A31E-E4318626F8B4}"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2"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097429DD-7487-4F4F-B99E-C4997379810C}" type="slidenum">
              <a:t>‹#›</a:t>
            </a:fld>
            <a:endParaRPr/>
          </a:p>
        </p:txBody>
      </p:sp>
      <p:sp>
        <p:nvSpPr>
          <p:cNvPr id="8" name="PlaceHolder 7"/>
          <p:cNvSpPr>
            <a:spLocks noGrp="1"/>
          </p:cNvSpPr>
          <p:nvPr>
            <p:ph type="dt" idx="17"/>
          </p:nvPr>
        </p:nvSpPr>
        <p:spPr/>
        <p:txBody>
          <a:body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6" name="PlaceHolder 2"/>
          <p:cNvSpPr>
            <a:spLocks noGrp="1"/>
          </p:cNvSpPr>
          <p:nvPr>
            <p:ph/>
          </p:nvPr>
        </p:nvSpPr>
        <p:spPr>
          <a:xfrm>
            <a:off x="609480" y="107388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7" name="PlaceHolder 3"/>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E24E6C69-261A-481B-9EFA-CB4AB0649283}" type="slidenum">
              <a:t>‹#›</a:t>
            </a:fld>
            <a:endParaRPr/>
          </a:p>
        </p:txBody>
      </p:sp>
      <p:sp>
        <p:nvSpPr>
          <p:cNvPr id="7" name="PlaceHolder 6"/>
          <p:cNvSpPr>
            <a:spLocks noGrp="1"/>
          </p:cNvSpPr>
          <p:nvPr>
            <p:ph type="dt" idx="17"/>
          </p:nvPr>
        </p:nvSpPr>
        <p:spPr/>
        <p:txBody>
          <a:body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9"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0"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1" name="PlaceHolder 4"/>
          <p:cNvSpPr>
            <a:spLocks noGrp="1"/>
          </p:cNvSpPr>
          <p:nvPr>
            <p:ph/>
          </p:nvPr>
        </p:nvSpPr>
        <p:spPr>
          <a:xfrm>
            <a:off x="6094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2" name="PlaceHolder 5"/>
          <p:cNvSpPr>
            <a:spLocks noGrp="1"/>
          </p:cNvSpPr>
          <p:nvPr>
            <p:ph/>
          </p:nvPr>
        </p:nvSpPr>
        <p:spPr>
          <a:xfrm>
            <a:off x="5815080" y="371232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DC3A10EF-ED17-4237-B7A8-EB3A63C77759}" type="slidenum">
              <a:t>‹#›</a:t>
            </a:fld>
            <a:endParaRPr/>
          </a:p>
        </p:txBody>
      </p:sp>
      <p:sp>
        <p:nvSpPr>
          <p:cNvPr id="9" name="PlaceHolder 8"/>
          <p:cNvSpPr>
            <a:spLocks noGrp="1"/>
          </p:cNvSpPr>
          <p:nvPr>
            <p:ph type="dt" idx="17"/>
          </p:nvPr>
        </p:nvSpPr>
        <p:spPr/>
        <p:txBody>
          <a:body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5" name="PlaceHolder 3"/>
          <p:cNvSpPr>
            <a:spLocks noGrp="1"/>
          </p:cNvSpPr>
          <p:nvPr>
            <p:ph/>
          </p:nvPr>
        </p:nvSpPr>
        <p:spPr>
          <a:xfrm>
            <a:off x="404424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6" name="PlaceHolder 4"/>
          <p:cNvSpPr>
            <a:spLocks noGrp="1"/>
          </p:cNvSpPr>
          <p:nvPr>
            <p:ph/>
          </p:nvPr>
        </p:nvSpPr>
        <p:spPr>
          <a:xfrm>
            <a:off x="7479360" y="107388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5"/>
          <p:cNvSpPr>
            <a:spLocks noGrp="1"/>
          </p:cNvSpPr>
          <p:nvPr>
            <p:ph/>
          </p:nvPr>
        </p:nvSpPr>
        <p:spPr>
          <a:xfrm>
            <a:off x="60948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8" name="PlaceHolder 6"/>
          <p:cNvSpPr>
            <a:spLocks noGrp="1"/>
          </p:cNvSpPr>
          <p:nvPr>
            <p:ph/>
          </p:nvPr>
        </p:nvSpPr>
        <p:spPr>
          <a:xfrm>
            <a:off x="404424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9" name="PlaceHolder 7"/>
          <p:cNvSpPr>
            <a:spLocks noGrp="1"/>
          </p:cNvSpPr>
          <p:nvPr>
            <p:ph/>
          </p:nvPr>
        </p:nvSpPr>
        <p:spPr>
          <a:xfrm>
            <a:off x="7479360" y="3712320"/>
            <a:ext cx="327096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016F57A3-4878-4BFA-BA3D-13D6D70F9EE5}" type="slidenum">
              <a:t>‹#›</a:t>
            </a:fld>
            <a:endParaRPr/>
          </a:p>
        </p:txBody>
      </p:sp>
      <p:sp>
        <p:nvSpPr>
          <p:cNvPr id="11" name="PlaceHolder 10"/>
          <p:cNvSpPr>
            <a:spLocks noGrp="1"/>
          </p:cNvSpPr>
          <p:nvPr>
            <p:ph type="dt" idx="17"/>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 name="PlaceHolder 2"/>
          <p:cNvSpPr>
            <a:spLocks noGrp="1"/>
          </p:cNvSpPr>
          <p:nvPr>
            <p:ph/>
          </p:nvPr>
        </p:nvSpPr>
        <p:spPr>
          <a:xfrm>
            <a:off x="6094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 name="PlaceHolder 3"/>
          <p:cNvSpPr>
            <a:spLocks noGrp="1"/>
          </p:cNvSpPr>
          <p:nvPr>
            <p:ph/>
          </p:nvPr>
        </p:nvSpPr>
        <p:spPr>
          <a:xfrm>
            <a:off x="5815080" y="1073880"/>
            <a:ext cx="495720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 name="PlaceHolder 4"/>
          <p:cNvSpPr>
            <a:spLocks noGrp="1"/>
          </p:cNvSpPr>
          <p:nvPr>
            <p:ph/>
          </p:nvPr>
        </p:nvSpPr>
        <p:spPr>
          <a:xfrm>
            <a:off x="609480" y="3712320"/>
            <a:ext cx="10158840" cy="24091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C6DC7C8-DA22-4EAF-8593-57B298FCAED0}"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0"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3"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5" name="PlaceHolder 2"/>
          <p:cNvSpPr>
            <a:spLocks noGrp="1"/>
          </p:cNvSpPr>
          <p:nvPr>
            <p:ph type="ftr" idx="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6" name="PlaceHolder 3"/>
          <p:cNvSpPr>
            <a:spLocks noGrp="1"/>
          </p:cNvSpPr>
          <p:nvPr>
            <p:ph type="sldNum" idx="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2ADD19F5-D132-4F96-A280-8E3ED1375B1C}" type="slidenum">
              <a:rPr lang="en-US" sz="2400" b="1" strike="noStrike" spc="-1">
                <a:solidFill>
                  <a:srgbClr val="000000"/>
                </a:solidFill>
                <a:latin typeface="Arial"/>
              </a:rPr>
              <a:t>‹#›</a:t>
            </a:fld>
            <a:endParaRPr lang="en-CA" sz="2400" b="0" strike="noStrike" spc="-1">
              <a:latin typeface="Times New Roman"/>
            </a:endParaRPr>
          </a:p>
        </p:txBody>
      </p:sp>
      <p:sp>
        <p:nvSpPr>
          <p:cNvPr id="7" name="PlaceHolder 4"/>
          <p:cNvSpPr>
            <a:spLocks noGrp="1"/>
          </p:cNvSpPr>
          <p:nvPr>
            <p:ph type="dt" idx="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8"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46"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47" name="Straight Connector 8"/>
          <p:cNvCxnSpPr/>
          <p:nvPr/>
        </p:nvCxnSpPr>
        <p:spPr>
          <a:xfrm>
            <a:off x="6663240" y="1656720"/>
            <a:ext cx="1080" cy="4444920"/>
          </a:xfrm>
          <a:prstGeom prst="straightConnector1">
            <a:avLst/>
          </a:prstGeom>
          <a:ln w="9360">
            <a:solidFill>
              <a:srgbClr val="9D1E23"/>
            </a:solidFill>
            <a:round/>
          </a:ln>
        </p:spPr>
      </p:cxnSp>
      <p:sp>
        <p:nvSpPr>
          <p:cNvPr id="48"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49"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0"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000" b="0" strike="noStrike" spc="-1">
                <a:latin typeface="Nirmala UI Semilight"/>
              </a:rPr>
              <a:t>Click to edit the outline text format</a:t>
            </a:r>
          </a:p>
          <a:p>
            <a:pPr marL="864000" lvl="1" indent="-324000">
              <a:spcBef>
                <a:spcPts val="567"/>
              </a:spcBef>
              <a:spcAft>
                <a:spcPts val="567"/>
              </a:spcAft>
              <a:buClr>
                <a:srgbClr val="000000"/>
              </a:buClr>
              <a:buSzPct val="75000"/>
              <a:buFont typeface="Symbol" charset="2"/>
              <a:buChar char=""/>
            </a:pPr>
            <a:r>
              <a:rPr lang="en-CA" sz="1600" b="0" strike="noStrike" spc="-1">
                <a:latin typeface="Nirmala UI Semilight"/>
              </a:rPr>
              <a:t>Second Outline Level</a:t>
            </a:r>
          </a:p>
          <a:p>
            <a:pPr marL="1296000" lvl="2" indent="-288000">
              <a:spcBef>
                <a:spcPts val="283"/>
              </a:spcBef>
              <a:spcAft>
                <a:spcPts val="283"/>
              </a:spcAft>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
        <p:nvSpPr>
          <p:cNvPr id="51" name="PlaceHolder 4"/>
          <p:cNvSpPr>
            <a:spLocks noGrp="1"/>
          </p:cNvSpPr>
          <p:nvPr>
            <p:ph type="ftr" idx="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52" name="PlaceHolder 5"/>
          <p:cNvSpPr>
            <a:spLocks noGrp="1"/>
          </p:cNvSpPr>
          <p:nvPr>
            <p:ph type="sldNum" idx="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42E7646A-3DA1-473E-9B9C-6861BC3FBD9F}" type="slidenum">
              <a:rPr lang="en-US" sz="2400" b="1" strike="noStrike" spc="-1">
                <a:solidFill>
                  <a:srgbClr val="D1282E"/>
                </a:solidFill>
                <a:latin typeface="Arial"/>
              </a:rPr>
              <a:t>‹#›</a:t>
            </a:fld>
            <a:endParaRPr lang="en-CA" sz="2400" b="0" strike="noStrike" spc="-1">
              <a:latin typeface="Times New Roman"/>
            </a:endParaRPr>
          </a:p>
        </p:txBody>
      </p:sp>
      <p:sp>
        <p:nvSpPr>
          <p:cNvPr id="53" name="PlaceHolder 6"/>
          <p:cNvSpPr>
            <a:spLocks noGrp="1"/>
          </p:cNvSpPr>
          <p:nvPr>
            <p:ph type="dt" idx="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9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92" name="Straight Connector 8"/>
          <p:cNvCxnSpPr/>
          <p:nvPr/>
        </p:nvCxnSpPr>
        <p:spPr>
          <a:xfrm>
            <a:off x="6663240" y="1541160"/>
            <a:ext cx="1080" cy="4444920"/>
          </a:xfrm>
          <a:prstGeom prst="straightConnector1">
            <a:avLst/>
          </a:prstGeom>
          <a:ln w="9360">
            <a:solidFill>
              <a:srgbClr val="9D1E23"/>
            </a:solidFill>
            <a:round/>
          </a:ln>
        </p:spPr>
      </p:cxnSp>
      <p:sp>
        <p:nvSpPr>
          <p:cNvPr id="93" name="PlaceHolder 1"/>
          <p:cNvSpPr>
            <a:spLocks noGrp="1"/>
          </p:cNvSpPr>
          <p:nvPr>
            <p:ph type="ftr" idx="7"/>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94" name="PlaceHolder 2"/>
          <p:cNvSpPr>
            <a:spLocks noGrp="1"/>
          </p:cNvSpPr>
          <p:nvPr>
            <p:ph type="sldNum" idx="8"/>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AF58C61B-8003-47B4-B5FE-5AAD7B02D690}" type="slidenum">
              <a:rPr lang="en-US" sz="2400" b="1" strike="noStrike" spc="-1">
                <a:solidFill>
                  <a:srgbClr val="D1282E"/>
                </a:solidFill>
                <a:latin typeface="Arial"/>
              </a:rPr>
              <a:t>‹#›</a:t>
            </a:fld>
            <a:endParaRPr lang="en-CA" sz="2400" b="0" strike="noStrike" spc="-1">
              <a:latin typeface="Times New Roman"/>
            </a:endParaRPr>
          </a:p>
        </p:txBody>
      </p:sp>
      <p:sp>
        <p:nvSpPr>
          <p:cNvPr id="9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4"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35"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6" name="PlaceHolder 2"/>
          <p:cNvSpPr>
            <a:spLocks noGrp="1"/>
          </p:cNvSpPr>
          <p:nvPr>
            <p:ph type="body"/>
          </p:nvPr>
        </p:nvSpPr>
        <p:spPr>
          <a:xfrm>
            <a:off x="609480" y="1073880"/>
            <a:ext cx="1015884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137" name="PlaceHolder 3"/>
          <p:cNvSpPr>
            <a:spLocks noGrp="1"/>
          </p:cNvSpPr>
          <p:nvPr>
            <p:ph type="ftr" idx="9"/>
          </p:nvPr>
        </p:nvSpPr>
        <p:spPr>
          <a:xfrm>
            <a:off x="44280" y="6574320"/>
            <a:ext cx="4570920" cy="282600"/>
          </a:xfrm>
          <a:prstGeom prst="rect">
            <a:avLst/>
          </a:prstGeom>
          <a:noFill/>
          <a:ln w="0">
            <a:noFill/>
          </a:ln>
        </p:spPr>
        <p:txBody>
          <a:bodyPr anchor="t">
            <a:noAutofit/>
          </a:bodyPr>
          <a:lstStyle>
            <a:lvl1pPr>
              <a:lnSpc>
                <a:spcPct val="100000"/>
              </a:lnSpc>
              <a:buNone/>
              <a:tabLst>
                <a:tab pos="0" algn="l"/>
              </a:tabLst>
              <a:defRPr lang="en-US" sz="1000" b="0" strike="noStrike" spc="-1">
                <a:solidFill>
                  <a:srgbClr val="A6A6A6"/>
                </a:solidFill>
                <a:latin typeface="Arial"/>
              </a:defRPr>
            </a:lvl1pPr>
          </a:lstStyle>
          <a:p>
            <a:pPr>
              <a:lnSpc>
                <a:spcPct val="100000"/>
              </a:lnSpc>
              <a:buNone/>
              <a:tabLst>
                <a:tab pos="0" algn="l"/>
              </a:tabLst>
            </a:pPr>
            <a:r>
              <a:rPr lang="en-US" sz="1000" b="0" strike="noStrike" spc="-1">
                <a:solidFill>
                  <a:srgbClr val="A6A6A6"/>
                </a:solidFill>
                <a:latin typeface="Arial"/>
              </a:rPr>
              <a:t>&lt;footer&gt;</a:t>
            </a:r>
            <a:endParaRPr lang="en-CA" sz="1000" b="0" strike="noStrike" spc="-1">
              <a:latin typeface="Times New Roman"/>
            </a:endParaRPr>
          </a:p>
        </p:txBody>
      </p:sp>
      <p:sp>
        <p:nvSpPr>
          <p:cNvPr id="138" name="PlaceHolder 4"/>
          <p:cNvSpPr>
            <a:spLocks noGrp="1"/>
          </p:cNvSpPr>
          <p:nvPr>
            <p:ph type="sldNum" idx="10"/>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BA751666-03AC-4783-BD33-001A4E4D7B4E}" type="slidenum">
              <a:rPr lang="en-US" sz="2400" b="1" strike="noStrike" spc="-1">
                <a:solidFill>
                  <a:srgbClr val="D1282E"/>
                </a:solidFill>
                <a:latin typeface="Arial"/>
              </a:rPr>
              <a:t>‹#›</a:t>
            </a:fld>
            <a:endParaRPr lang="en-CA"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 name="Rectangle 6" hidden="1"/>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6" name="Rectangle 7" hidden="1"/>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7" name="Rectangle 8"/>
          <p:cNvSpPr/>
          <p:nvPr/>
        </p:nvSpPr>
        <p:spPr>
          <a:xfrm>
            <a:off x="12001320" y="4846320"/>
            <a:ext cx="189360" cy="201060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8" name="Rectangle 9"/>
          <p:cNvSpPr/>
          <p:nvPr/>
        </p:nvSpPr>
        <p:spPr>
          <a:xfrm>
            <a:off x="12001320" y="0"/>
            <a:ext cx="189360" cy="48452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179"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Click to edit the title text format</a:t>
            </a:r>
          </a:p>
        </p:txBody>
      </p:sp>
      <p:sp>
        <p:nvSpPr>
          <p:cNvPr id="180" name="PlaceHolder 2"/>
          <p:cNvSpPr>
            <a:spLocks noGrp="1"/>
          </p:cNvSpPr>
          <p:nvPr>
            <p:ph type="ftr" idx="11"/>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181" name="PlaceHolder 3"/>
          <p:cNvSpPr>
            <a:spLocks noGrp="1"/>
          </p:cNvSpPr>
          <p:nvPr>
            <p:ph type="sldNum" idx="12"/>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000000"/>
                </a:solidFill>
                <a:latin typeface="Arial"/>
              </a:defRPr>
            </a:lvl1pPr>
          </a:lstStyle>
          <a:p>
            <a:pPr>
              <a:lnSpc>
                <a:spcPct val="100000"/>
              </a:lnSpc>
              <a:buNone/>
              <a:tabLst>
                <a:tab pos="0" algn="l"/>
              </a:tabLst>
            </a:pPr>
            <a:fld id="{F852521C-DD52-4E7F-93C9-A89F1E9BF98B}" type="slidenum">
              <a:rPr lang="en-US" sz="2400" b="1" strike="noStrike" spc="-1">
                <a:solidFill>
                  <a:srgbClr val="000000"/>
                </a:solidFill>
                <a:latin typeface="Arial"/>
              </a:rPr>
              <a:t>‹#›</a:t>
            </a:fld>
            <a:endParaRPr lang="en-CA" sz="2400" b="0" strike="noStrike" spc="-1">
              <a:latin typeface="Times New Roman"/>
            </a:endParaRPr>
          </a:p>
        </p:txBody>
      </p:sp>
      <p:sp>
        <p:nvSpPr>
          <p:cNvPr id="182" name="PlaceHolder 4"/>
          <p:cNvSpPr>
            <a:spLocks noGrp="1"/>
          </p:cNvSpPr>
          <p:nvPr>
            <p:ph type="dt" idx="13"/>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
        <p:nvSpPr>
          <p:cNvPr id="183" name="PlaceHolder 5"/>
          <p:cNvSpPr>
            <a:spLocks noGrp="1"/>
          </p:cNvSpPr>
          <p:nvPr>
            <p:ph type="body"/>
          </p:nvPr>
        </p:nvSpPr>
        <p:spPr>
          <a:xfrm>
            <a:off x="424800" y="1015200"/>
            <a:ext cx="10994400" cy="50508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Click to edit the outline text format</a:t>
            </a:r>
          </a:p>
          <a:p>
            <a:pPr marL="864000" lvl="1" indent="-324000">
              <a:spcBef>
                <a:spcPts val="567"/>
              </a:spcBef>
              <a:buClr>
                <a:srgbClr val="000000"/>
              </a:buClr>
              <a:buSzPct val="45000"/>
              <a:buFont typeface="Wingdings" charset="2"/>
              <a:buChar char=""/>
            </a:pPr>
            <a:r>
              <a:rPr lang="en-CA" sz="1800" b="0" strike="noStrike" spc="-1">
                <a:latin typeface="Nirmala UI Semilight"/>
              </a:rPr>
              <a:t>Second Outline Level</a:t>
            </a:r>
          </a:p>
          <a:p>
            <a:pPr marL="1296000" lvl="2" indent="-288000">
              <a:spcBef>
                <a:spcPts val="850"/>
              </a:spcBef>
              <a:buClr>
                <a:srgbClr val="000000"/>
              </a:buClr>
              <a:buSzPct val="45000"/>
              <a:buFont typeface="Wingdings" charset="2"/>
              <a:buChar char=""/>
            </a:pPr>
            <a:r>
              <a:rPr lang="en-CA" sz="1400" b="0" strike="noStrike" spc="-1">
                <a:latin typeface="Nirmala UI Semilight"/>
              </a:rPr>
              <a:t>Third Outline Level</a:t>
            </a:r>
          </a:p>
          <a:p>
            <a:pPr marL="1728000" lvl="3" indent="-216000">
              <a:spcBef>
                <a:spcPts val="567"/>
              </a:spcBef>
              <a:buClr>
                <a:srgbClr val="000000"/>
              </a:buClr>
              <a:buSzPct val="75000"/>
              <a:buFont typeface="Symbol" charset="2"/>
              <a:buChar char=""/>
            </a:pPr>
            <a:r>
              <a:rPr lang="en-CA" sz="2000" b="0" strike="noStrike" spc="-1">
                <a:latin typeface="Nirmala UI Semilight"/>
              </a:rPr>
              <a:t>Fourth Outline Level</a:t>
            </a:r>
          </a:p>
          <a:p>
            <a:pPr marL="2160000" lvl="4" indent="-216000">
              <a:spcBef>
                <a:spcPts val="283"/>
              </a:spcBef>
              <a:buClr>
                <a:srgbClr val="000000"/>
              </a:buClr>
              <a:buSzPct val="45000"/>
              <a:buFont typeface="Wingdings" charset="2"/>
              <a:buChar char=""/>
            </a:pPr>
            <a:r>
              <a:rPr lang="en-CA" sz="2000" b="0" strike="noStrike" spc="-1">
                <a:latin typeface="Nirmala UI Semilight"/>
              </a:rPr>
              <a:t>Fifth Outline Level</a:t>
            </a:r>
          </a:p>
          <a:p>
            <a:pPr marL="2592000" lvl="5" indent="-216000">
              <a:spcBef>
                <a:spcPts val="283"/>
              </a:spcBef>
              <a:buClr>
                <a:srgbClr val="000000"/>
              </a:buClr>
              <a:buSzPct val="45000"/>
              <a:buFont typeface="Wingdings" charset="2"/>
              <a:buChar char=""/>
            </a:pPr>
            <a:r>
              <a:rPr lang="en-CA" sz="2000" b="0" strike="noStrike" spc="-1">
                <a:latin typeface="Nirmala UI Semilight"/>
              </a:rPr>
              <a:t>Sixth Outline Level</a:t>
            </a:r>
          </a:p>
          <a:p>
            <a:pPr marL="3024000" lvl="6" indent="-216000">
              <a:spcBef>
                <a:spcPts val="283"/>
              </a:spcBef>
              <a:buClr>
                <a:srgbClr val="000000"/>
              </a:buClr>
              <a:buSzPct val="45000"/>
              <a:buFont typeface="Wingdings" charset="2"/>
              <a:buChar char=""/>
            </a:pPr>
            <a:r>
              <a:rPr lang="en-CA" sz="2000" b="0" strike="noStrike" spc="-1">
                <a:latin typeface="Nirmala UI Semilight"/>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 name="Rectangle 6"/>
          <p:cNvSpPr/>
          <p:nvPr/>
        </p:nvSpPr>
        <p:spPr>
          <a:xfrm>
            <a:off x="12001320" y="0"/>
            <a:ext cx="189360" cy="137052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21" name="Rectangle 7"/>
          <p:cNvSpPr/>
          <p:nvPr/>
        </p:nvSpPr>
        <p:spPr>
          <a:xfrm>
            <a:off x="12001320" y="1371600"/>
            <a:ext cx="189360" cy="548532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cxnSp>
        <p:nvCxnSpPr>
          <p:cNvPr id="222" name="Straight Connector 8"/>
          <p:cNvCxnSpPr/>
          <p:nvPr/>
        </p:nvCxnSpPr>
        <p:spPr>
          <a:xfrm>
            <a:off x="6663240" y="1656720"/>
            <a:ext cx="1080" cy="4444920"/>
          </a:xfrm>
          <a:prstGeom prst="straightConnector1">
            <a:avLst/>
          </a:prstGeom>
          <a:ln w="9360">
            <a:solidFill>
              <a:srgbClr val="9D1E23"/>
            </a:solidFill>
            <a:round/>
          </a:ln>
        </p:spPr>
      </p:cxnSp>
      <p:sp>
        <p:nvSpPr>
          <p:cNvPr id="223"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24" name="PlaceHolder 2"/>
          <p:cNvSpPr>
            <a:spLocks noGrp="1"/>
          </p:cNvSpPr>
          <p:nvPr>
            <p:ph type="body"/>
          </p:nvPr>
        </p:nvSpPr>
        <p:spPr>
          <a:xfrm>
            <a:off x="60948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5" name="PlaceHolder 3"/>
          <p:cNvSpPr>
            <a:spLocks noGrp="1"/>
          </p:cNvSpPr>
          <p:nvPr>
            <p:ph type="body"/>
          </p:nvPr>
        </p:nvSpPr>
        <p:spPr>
          <a:xfrm>
            <a:off x="5815440" y="1073880"/>
            <a:ext cx="4957200" cy="5051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
        <p:nvSpPr>
          <p:cNvPr id="226" name="PlaceHolder 4"/>
          <p:cNvSpPr>
            <a:spLocks noGrp="1"/>
          </p:cNvSpPr>
          <p:nvPr>
            <p:ph type="ftr" idx="14"/>
          </p:nvPr>
        </p:nvSpPr>
        <p:spPr>
          <a:xfrm>
            <a:off x="609480" y="6492960"/>
            <a:ext cx="4570920" cy="282600"/>
          </a:xfrm>
          <a:prstGeom prst="rect">
            <a:avLst/>
          </a:prstGeom>
          <a:noFill/>
          <a:ln w="0">
            <a:noFill/>
          </a:ln>
        </p:spPr>
        <p:txBody>
          <a:bodyPr anchor="t">
            <a:noAutofit/>
          </a:bodyPr>
          <a:lstStyle>
            <a:lvl1pPr>
              <a:lnSpc>
                <a:spcPct val="100000"/>
              </a:lnSpc>
              <a:buNone/>
              <a:tabLst>
                <a:tab pos="0" algn="l"/>
              </a:tabLst>
              <a:defRPr lang="en-CA" sz="1000" b="0" strike="noStrike" spc="-1">
                <a:solidFill>
                  <a:srgbClr val="000000"/>
                </a:solidFill>
                <a:latin typeface="Arial"/>
              </a:defRPr>
            </a:lvl1pPr>
          </a:lstStyle>
          <a:p>
            <a:pPr>
              <a:lnSpc>
                <a:spcPct val="100000"/>
              </a:lnSpc>
              <a:buNone/>
              <a:tabLst>
                <a:tab pos="0" algn="l"/>
              </a:tabLst>
            </a:pPr>
            <a:r>
              <a:rPr lang="en-CA" sz="1000" b="0" strike="noStrike" spc="-1">
                <a:solidFill>
                  <a:srgbClr val="000000"/>
                </a:solidFill>
                <a:latin typeface="Arial"/>
              </a:rPr>
              <a:t>&lt;footer&gt;</a:t>
            </a:r>
            <a:endParaRPr lang="en-CA" sz="1000" b="0" strike="noStrike" spc="-1">
              <a:latin typeface="Times New Roman"/>
            </a:endParaRPr>
          </a:p>
        </p:txBody>
      </p:sp>
      <p:sp>
        <p:nvSpPr>
          <p:cNvPr id="227" name="PlaceHolder 5"/>
          <p:cNvSpPr>
            <a:spLocks noGrp="1"/>
          </p:cNvSpPr>
          <p:nvPr>
            <p:ph type="sldNum" idx="15"/>
          </p:nvPr>
        </p:nvSpPr>
        <p:spPr>
          <a:xfrm rot="16200000">
            <a:off x="11188800" y="5825520"/>
            <a:ext cx="1314720" cy="485640"/>
          </a:xfrm>
          <a:prstGeom prst="rect">
            <a:avLst/>
          </a:prstGeom>
          <a:noFill/>
          <a:ln w="0">
            <a:noFill/>
          </a:ln>
        </p:spPr>
        <p:txBody>
          <a:bodyPr anchor="ctr">
            <a:noAutofit/>
          </a:bodyPr>
          <a:lstStyle>
            <a:lvl1pPr>
              <a:lnSpc>
                <a:spcPct val="100000"/>
              </a:lnSpc>
              <a:buNone/>
              <a:tabLst>
                <a:tab pos="0" algn="l"/>
              </a:tabLst>
              <a:defRPr lang="en-US" sz="2400" b="1" strike="noStrike" spc="-1">
                <a:solidFill>
                  <a:srgbClr val="D1282E"/>
                </a:solidFill>
                <a:latin typeface="Arial"/>
              </a:defRPr>
            </a:lvl1pPr>
          </a:lstStyle>
          <a:p>
            <a:pPr>
              <a:lnSpc>
                <a:spcPct val="100000"/>
              </a:lnSpc>
              <a:buNone/>
              <a:tabLst>
                <a:tab pos="0" algn="l"/>
              </a:tabLst>
            </a:pPr>
            <a:fld id="{3A8338B1-5F0B-48A4-B6B7-80AC20DE9DE3}" type="slidenum">
              <a:rPr lang="en-US" sz="2400" b="1" strike="noStrike" spc="-1">
                <a:solidFill>
                  <a:srgbClr val="D1282E"/>
                </a:solidFill>
                <a:latin typeface="Arial"/>
              </a:rPr>
              <a:t>‹#›</a:t>
            </a:fld>
            <a:endParaRPr lang="en-CA" sz="2400" b="0" strike="noStrike" spc="-1">
              <a:latin typeface="Times New Roman"/>
            </a:endParaRPr>
          </a:p>
        </p:txBody>
      </p:sp>
      <p:sp>
        <p:nvSpPr>
          <p:cNvPr id="228" name="PlaceHolder 6"/>
          <p:cNvSpPr>
            <a:spLocks noGrp="1"/>
          </p:cNvSpPr>
          <p:nvPr>
            <p:ph type="dt" idx="16"/>
          </p:nvPr>
        </p:nvSpPr>
        <p:spPr>
          <a:xfrm>
            <a:off x="609480" y="6172200"/>
            <a:ext cx="4570920" cy="303840"/>
          </a:xfrm>
          <a:prstGeom prst="rect">
            <a:avLst/>
          </a:prstGeom>
          <a:noFill/>
          <a:ln w="0">
            <a:noFill/>
          </a:ln>
        </p:spPr>
        <p:txBody>
          <a:bodyPr bIns="0" anchor="b">
            <a:noAutofit/>
          </a:bodyPr>
          <a:lstStyle>
            <a:lvl1pPr>
              <a:defRPr lang="en-CA" sz="1400" b="0" strike="noStrike" spc="-1">
                <a:latin typeface="Times New Roman"/>
              </a:defRPr>
            </a:lvl1pPr>
          </a:lstStyle>
          <a:p>
            <a:r>
              <a:rPr lang="en-CA"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Rectangle 6"/>
          <p:cNvSpPr/>
          <p:nvPr/>
        </p:nvSpPr>
        <p:spPr>
          <a:xfrm>
            <a:off x="12001320" y="0"/>
            <a:ext cx="190080" cy="1371240"/>
          </a:xfrm>
          <a:prstGeom prst="rect">
            <a:avLst/>
          </a:prstGeom>
          <a:solidFill>
            <a:srgbClr val="D1282E"/>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6" name="Rectangle 7"/>
          <p:cNvSpPr/>
          <p:nvPr/>
        </p:nvSpPr>
        <p:spPr>
          <a:xfrm>
            <a:off x="12001320" y="1371600"/>
            <a:ext cx="190080" cy="5486040"/>
          </a:xfrm>
          <a:prstGeom prst="rect">
            <a:avLst/>
          </a:prstGeom>
          <a:solidFill>
            <a:srgbClr val="000000"/>
          </a:solidFill>
          <a:ln w="28440">
            <a:noFill/>
          </a:ln>
        </p:spPr>
        <p:style>
          <a:lnRef idx="0">
            <a:scrgbClr r="0" g="0" b="0"/>
          </a:lnRef>
          <a:fillRef idx="0">
            <a:scrgbClr r="0" g="0" b="0"/>
          </a:fillRef>
          <a:effectRef idx="0">
            <a:scrgbClr r="0" g="0" b="0"/>
          </a:effectRef>
          <a:fontRef idx="minor"/>
        </p:style>
        <p:txBody>
          <a:bodyPr/>
          <a:lstStyle/>
          <a:p>
            <a:endParaRPr lang="en-CA"/>
          </a:p>
        </p:txBody>
      </p:sp>
      <p:sp>
        <p:nvSpPr>
          <p:cNvPr id="267" name="PlaceHolder 1"/>
          <p:cNvSpPr>
            <a:spLocks noGrp="1"/>
          </p:cNvSpPr>
          <p:nvPr>
            <p:ph type="title"/>
          </p:nvPr>
        </p:nvSpPr>
        <p:spPr>
          <a:xfrm>
            <a:off x="609480" y="152640"/>
            <a:ext cx="7721280" cy="1371240"/>
          </a:xfrm>
          <a:prstGeom prst="rect">
            <a:avLst/>
          </a:prstGeom>
          <a:noFill/>
          <a:ln w="0">
            <a:noFill/>
          </a:ln>
        </p:spPr>
        <p:txBody>
          <a:bodyPr anchor="b">
            <a:noAutofit/>
          </a:bodyPr>
          <a:lstStyle/>
          <a:p>
            <a:pPr>
              <a:lnSpc>
                <a:spcPct val="100000"/>
              </a:lnSpc>
              <a:buNone/>
            </a:pPr>
            <a:r>
              <a:rPr lang="en-US" sz="3600" b="0" strike="noStrike" cap="all" spc="-60">
                <a:solidFill>
                  <a:srgbClr val="D1282E"/>
                </a:solidFill>
                <a:latin typeface="Arial Black"/>
              </a:rPr>
              <a:t>Click to edit Master title style</a:t>
            </a:r>
            <a:endParaRPr lang="en-US" sz="3600" b="0" strike="noStrike" spc="-1">
              <a:solidFill>
                <a:srgbClr val="000000"/>
              </a:solidFill>
              <a:latin typeface="Arial"/>
            </a:endParaRPr>
          </a:p>
        </p:txBody>
      </p:sp>
      <p:sp>
        <p:nvSpPr>
          <p:cNvPr id="268" name="PlaceHolder 2"/>
          <p:cNvSpPr>
            <a:spLocks noGrp="1"/>
          </p:cNvSpPr>
          <p:nvPr>
            <p:ph type="body"/>
          </p:nvPr>
        </p:nvSpPr>
        <p:spPr>
          <a:xfrm>
            <a:off x="2174400" y="1574640"/>
            <a:ext cx="4388760" cy="4525560"/>
          </a:xfrm>
          <a:prstGeom prst="rect">
            <a:avLst/>
          </a:prstGeom>
          <a:noFill/>
          <a:ln w="0">
            <a:noFill/>
          </a:ln>
        </p:spPr>
        <p:txBody>
          <a:bodyPr anchor="t">
            <a:noAutofit/>
          </a:bodyPr>
          <a:lstStyle/>
          <a:p>
            <a:pPr marL="432000" indent="-324000">
              <a:lnSpc>
                <a:spcPct val="100000"/>
              </a:lnSpc>
              <a:spcBef>
                <a:spcPts val="561"/>
              </a:spcBef>
              <a:spcAft>
                <a:spcPts val="601"/>
              </a:spcAft>
              <a:buClr>
                <a:srgbClr val="000000"/>
              </a:buClr>
              <a:buSzPct val="45000"/>
              <a:buFont typeface="Wingdings" charset="2"/>
              <a:buChar char=""/>
              <a:tabLst>
                <a:tab pos="0" algn="l"/>
              </a:tabLst>
            </a:pPr>
            <a:r>
              <a:rPr lang="en-US" sz="2800" b="1" strike="noStrike" spc="-1">
                <a:solidFill>
                  <a:srgbClr val="000000"/>
                </a:solidFill>
                <a:latin typeface="Arial"/>
              </a:rPr>
              <a:t>Edit Master text styles</a:t>
            </a:r>
          </a:p>
          <a:p>
            <a:pPr marL="864000" lvl="1" indent="-324000">
              <a:lnSpc>
                <a:spcPct val="100000"/>
              </a:lnSpc>
              <a:spcBef>
                <a:spcPts val="479"/>
              </a:spcBef>
              <a:buClr>
                <a:srgbClr val="000000"/>
              </a:buClr>
              <a:buSzPct val="75000"/>
              <a:buFont typeface="Symbol" charset="2"/>
              <a:buChar char=""/>
              <a:tabLst>
                <a:tab pos="0" algn="l"/>
              </a:tabLst>
            </a:pPr>
            <a:r>
              <a:rPr lang="en-US" sz="2400" b="0" strike="noStrike" spc="-1">
                <a:solidFill>
                  <a:srgbClr val="000000"/>
                </a:solidFill>
                <a:latin typeface="Arial"/>
              </a:rPr>
              <a:t>Second level</a:t>
            </a:r>
          </a:p>
          <a:p>
            <a:pPr marL="1296000" lvl="2" indent="-288000">
              <a:lnSpc>
                <a:spcPct val="100000"/>
              </a:lnSpc>
              <a:spcBef>
                <a:spcPts val="400"/>
              </a:spcBef>
              <a:buClr>
                <a:srgbClr val="000000"/>
              </a:buClr>
              <a:buSzPct val="45000"/>
              <a:buFont typeface="Wingdings" charset="2"/>
              <a:buChar char=""/>
              <a:tabLst>
                <a:tab pos="0" algn="l"/>
              </a:tabLst>
            </a:pPr>
            <a:r>
              <a:rPr lang="en-US" sz="2000" b="0" strike="noStrike" spc="-1">
                <a:solidFill>
                  <a:srgbClr val="000000"/>
                </a:solidFill>
                <a:latin typeface="Arial"/>
              </a:rPr>
              <a:t>Third level</a:t>
            </a:r>
          </a:p>
          <a:p>
            <a:pPr marL="1728000" lvl="3" indent="-216000">
              <a:lnSpc>
                <a:spcPct val="100000"/>
              </a:lnSpc>
              <a:spcBef>
                <a:spcPts val="360"/>
              </a:spcBef>
              <a:buClr>
                <a:srgbClr val="000000"/>
              </a:buClr>
              <a:buSzPct val="75000"/>
              <a:buFont typeface="Symbol" charset="2"/>
              <a:buChar char=""/>
              <a:tabLst>
                <a:tab pos="0" algn="l"/>
              </a:tabLst>
            </a:pPr>
            <a:r>
              <a:rPr lang="en-US" sz="1800" b="0" strike="noStrike" spc="-1">
                <a:solidFill>
                  <a:srgbClr val="000000"/>
                </a:solidFill>
                <a:latin typeface="Arial"/>
              </a:rPr>
              <a:t>Fourth level</a:t>
            </a:r>
          </a:p>
          <a:p>
            <a:pPr marL="2160000" lvl="4" indent="-216000">
              <a:lnSpc>
                <a:spcPct val="100000"/>
              </a:lnSpc>
              <a:spcBef>
                <a:spcPts val="360"/>
              </a:spcBef>
              <a:buClr>
                <a:srgbClr val="000000"/>
              </a:buClr>
              <a:buSzPct val="45000"/>
              <a:buFont typeface="Wingdings" charset="2"/>
              <a:buChar char=""/>
              <a:tabLst>
                <a:tab pos="0" algn="l"/>
              </a:tabLst>
            </a:pPr>
            <a:r>
              <a:rPr lang="en-US" sz="1800" b="0" strike="noStrike" spc="-1">
                <a:solidFill>
                  <a:srgbClr val="000000"/>
                </a:solidFill>
                <a:latin typeface="Arial"/>
              </a:rPr>
              <a:t>Fifth level</a:t>
            </a:r>
          </a:p>
        </p:txBody>
      </p:sp>
      <p:sp>
        <p:nvSpPr>
          <p:cNvPr id="269" name="PlaceHolder 3"/>
          <p:cNvSpPr>
            <a:spLocks noGrp="1"/>
          </p:cNvSpPr>
          <p:nvPr>
            <p:ph type="body"/>
          </p:nvPr>
        </p:nvSpPr>
        <p:spPr>
          <a:xfrm>
            <a:off x="6786720" y="1574640"/>
            <a:ext cx="4388760" cy="4525560"/>
          </a:xfrm>
          <a:prstGeom prst="rect">
            <a:avLst/>
          </a:prstGeom>
          <a:noFill/>
          <a:ln w="0">
            <a:noFill/>
          </a:ln>
        </p:spPr>
        <p:txBody>
          <a:bodyPr anchor="t">
            <a:noAutofit/>
          </a:bodyPr>
          <a:lstStyle/>
          <a:p>
            <a:pPr>
              <a:lnSpc>
                <a:spcPct val="100000"/>
              </a:lnSpc>
              <a:spcBef>
                <a:spcPts val="561"/>
              </a:spcBef>
              <a:spcAft>
                <a:spcPts val="601"/>
              </a:spcAft>
              <a:buNone/>
              <a:tabLst>
                <a:tab pos="0" algn="l"/>
              </a:tabLst>
            </a:pPr>
            <a:r>
              <a:rPr lang="en-US" sz="2800" b="1" strike="noStrike" spc="-1">
                <a:solidFill>
                  <a:srgbClr val="000000"/>
                </a:solidFill>
                <a:latin typeface="Arial"/>
              </a:rPr>
              <a:t>Edit Master text styles</a:t>
            </a:r>
          </a:p>
          <a:p>
            <a:pPr marL="457200" lvl="1" indent="-182880">
              <a:lnSpc>
                <a:spcPct val="100000"/>
              </a:lnSpc>
              <a:spcBef>
                <a:spcPts val="479"/>
              </a:spcBef>
              <a:buClr>
                <a:srgbClr val="D1282E"/>
              </a:buClr>
              <a:buFont typeface="Arial"/>
              <a:buChar char="•"/>
              <a:tabLst>
                <a:tab pos="0" algn="l"/>
              </a:tabLst>
            </a:pPr>
            <a:r>
              <a:rPr lang="en-US" sz="2400" b="0" strike="noStrike" spc="-1">
                <a:solidFill>
                  <a:srgbClr val="000000"/>
                </a:solidFill>
                <a:latin typeface="Arial"/>
              </a:rPr>
              <a:t>Second level</a:t>
            </a:r>
          </a:p>
          <a:p>
            <a:pPr marL="1143000" lvl="2" indent="-228600">
              <a:lnSpc>
                <a:spcPct val="100000"/>
              </a:lnSpc>
              <a:spcBef>
                <a:spcPts val="400"/>
              </a:spcBef>
              <a:buClr>
                <a:srgbClr val="D1282E"/>
              </a:buClr>
              <a:buFont typeface="Arial"/>
              <a:buChar char="•"/>
              <a:tabLst>
                <a:tab pos="0" algn="l"/>
              </a:tabLst>
            </a:pPr>
            <a:r>
              <a:rPr lang="en-US" sz="2000" b="0" strike="noStrike" spc="-1">
                <a:solidFill>
                  <a:srgbClr val="000000"/>
                </a:solidFill>
                <a:latin typeface="Arial"/>
              </a:rPr>
              <a:t>Third level</a:t>
            </a:r>
          </a:p>
          <a:p>
            <a:pPr marL="1600200" lvl="3"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Fourth level</a:t>
            </a:r>
          </a:p>
          <a:p>
            <a:pPr marL="2057400" lvl="4" indent="-228600">
              <a:lnSpc>
                <a:spcPct val="100000"/>
              </a:lnSpc>
              <a:spcBef>
                <a:spcPts val="360"/>
              </a:spcBef>
              <a:buClr>
                <a:srgbClr val="D1282E"/>
              </a:buClr>
              <a:buFont typeface="Arial"/>
              <a:buChar char="•"/>
              <a:tabLst>
                <a:tab pos="0" algn="l"/>
              </a:tabLst>
            </a:pPr>
            <a:r>
              <a:rPr lang="en-US" sz="1800" b="0" strike="noStrike" spc="-1">
                <a:solidFill>
                  <a:srgbClr val="000000"/>
                </a:solidFill>
                <a:latin typeface="Arial"/>
              </a:rPr>
              <a:t>Fifth level</a:t>
            </a:r>
          </a:p>
        </p:txBody>
      </p:sp>
      <p:sp>
        <p:nvSpPr>
          <p:cNvPr id="270" name="PlaceHolder 4"/>
          <p:cNvSpPr>
            <a:spLocks noGrp="1"/>
          </p:cNvSpPr>
          <p:nvPr>
            <p:ph type="dt" idx="17"/>
          </p:nvPr>
        </p:nvSpPr>
        <p:spPr>
          <a:xfrm>
            <a:off x="609480" y="6172200"/>
            <a:ext cx="4571640" cy="304560"/>
          </a:xfrm>
          <a:prstGeom prst="rect">
            <a:avLst/>
          </a:prstGeom>
          <a:noFill/>
          <a:ln w="0">
            <a:noFill/>
          </a:ln>
        </p:spPr>
        <p:txBody>
          <a:bodyPr bIns="0" anchor="b">
            <a:noAutofit/>
          </a:bodyPr>
          <a:lstStyle>
            <a:lvl1pPr>
              <a:lnSpc>
                <a:spcPct val="100000"/>
              </a:lnSpc>
              <a:buNone/>
              <a:defRPr lang="en-US" sz="1000" b="0" strike="noStrike" spc="-1">
                <a:solidFill>
                  <a:srgbClr val="000000"/>
                </a:solidFill>
                <a:latin typeface="Arial"/>
              </a:defRPr>
            </a:lvl1pPr>
          </a:lstStyle>
          <a:p>
            <a:pPr>
              <a:lnSpc>
                <a:spcPct val="100000"/>
              </a:lnSpc>
              <a:buNone/>
            </a:pPr>
            <a:r>
              <a:rPr lang="en-US" sz="1000" b="0" strike="noStrike" spc="-1">
                <a:solidFill>
                  <a:srgbClr val="000000"/>
                </a:solidFill>
                <a:latin typeface="Arial"/>
              </a:rPr>
              <a:t>&lt;date/time&gt;</a:t>
            </a:r>
            <a:endParaRPr lang="en-CA" sz="1000" b="0" strike="noStrike" spc="-1">
              <a:latin typeface="Times New Roman"/>
            </a:endParaRPr>
          </a:p>
        </p:txBody>
      </p:sp>
      <p:sp>
        <p:nvSpPr>
          <p:cNvPr id="271" name="PlaceHolder 5"/>
          <p:cNvSpPr>
            <a:spLocks noGrp="1"/>
          </p:cNvSpPr>
          <p:nvPr>
            <p:ph type="ftr" idx="18"/>
          </p:nvPr>
        </p:nvSpPr>
        <p:spPr>
          <a:xfrm>
            <a:off x="609480" y="6492960"/>
            <a:ext cx="4571640" cy="283320"/>
          </a:xfrm>
          <a:prstGeom prst="rect">
            <a:avLst/>
          </a:prstGeom>
          <a:noFill/>
          <a:ln w="0">
            <a:noFill/>
          </a:ln>
        </p:spPr>
        <p:txBody>
          <a:bodyPr anchor="t">
            <a:noAutofit/>
          </a:bodyPr>
          <a:lstStyle>
            <a:lvl1pPr>
              <a:lnSpc>
                <a:spcPct val="100000"/>
              </a:lnSpc>
              <a:buNone/>
              <a:defRPr lang="en-CA" sz="1000" b="0" strike="noStrike" spc="-1">
                <a:solidFill>
                  <a:srgbClr val="000000"/>
                </a:solidFill>
                <a:latin typeface="Arial"/>
              </a:defRPr>
            </a:lvl1pPr>
          </a:lstStyle>
          <a:p>
            <a:pPr>
              <a:lnSpc>
                <a:spcPct val="100000"/>
              </a:lnSpc>
              <a:buNone/>
            </a:pPr>
            <a:r>
              <a:rPr lang="en-CA" sz="1000" b="0" strike="noStrike" spc="-1">
                <a:solidFill>
                  <a:srgbClr val="000000"/>
                </a:solidFill>
                <a:latin typeface="Arial"/>
              </a:rPr>
              <a:t>&lt;footer&gt;</a:t>
            </a:r>
            <a:endParaRPr lang="en-CA" sz="1000" b="0" strike="noStrike" spc="-1">
              <a:latin typeface="Times New Roman"/>
            </a:endParaRPr>
          </a:p>
        </p:txBody>
      </p:sp>
      <p:sp>
        <p:nvSpPr>
          <p:cNvPr id="272" name="PlaceHolder 6"/>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lang="en-US" sz="2400" b="1" strike="noStrike" spc="-1">
                <a:solidFill>
                  <a:srgbClr val="D1282E"/>
                </a:solidFill>
                <a:latin typeface="Arial"/>
              </a:defRPr>
            </a:lvl1pPr>
          </a:lstStyle>
          <a:p>
            <a:pPr>
              <a:lnSpc>
                <a:spcPct val="100000"/>
              </a:lnSpc>
              <a:buNone/>
            </a:pPr>
            <a:fld id="{F9C2F640-8B21-4D3C-8418-736F0D0FF873}" type="slidenum">
              <a:rPr lang="en-US" sz="2400" b="1" strike="noStrike" spc="-1">
                <a:solidFill>
                  <a:srgbClr val="D1282E"/>
                </a:solidFill>
                <a:latin typeface="Arial"/>
              </a:rPr>
              <a:t>‹#›</a:t>
            </a:fld>
            <a:endParaRPr lang="en-CA" sz="2400" b="0" strike="noStrike" spc="-1">
              <a:latin typeface="Times New Roman"/>
            </a:endParaRPr>
          </a:p>
        </p:txBody>
      </p:sp>
      <p:cxnSp>
        <p:nvCxnSpPr>
          <p:cNvPr id="273" name="Straight Connector 8"/>
          <p:cNvCxnSpPr/>
          <p:nvPr/>
        </p:nvCxnSpPr>
        <p:spPr>
          <a:xfrm>
            <a:off x="6663240" y="1656720"/>
            <a:ext cx="360" cy="4444200"/>
          </a:xfrm>
          <a:prstGeom prst="straightConnector1">
            <a:avLst/>
          </a:prstGeom>
          <a:ln w="9360">
            <a:solidFill>
              <a:srgbClr val="9D1E23"/>
            </a:solidFill>
            <a:round/>
          </a:ln>
        </p:spPr>
      </p:cxn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icture 5"/>
          <p:cNvPicPr/>
          <p:nvPr/>
        </p:nvPicPr>
        <p:blipFill>
          <a:blip r:embed="rId3"/>
          <a:stretch/>
        </p:blipFill>
        <p:spPr>
          <a:xfrm>
            <a:off x="0" y="1303920"/>
            <a:ext cx="12191040" cy="6094800"/>
          </a:xfrm>
          <a:prstGeom prst="rect">
            <a:avLst/>
          </a:prstGeom>
          <a:ln w="0">
            <a:noFill/>
          </a:ln>
        </p:spPr>
      </p:pic>
      <p:sp>
        <p:nvSpPr>
          <p:cNvPr id="317" name="PlaceHolder 1"/>
          <p:cNvSpPr>
            <a:spLocks noGrp="1"/>
          </p:cNvSpPr>
          <p:nvPr>
            <p:ph type="ftr" idx="23"/>
          </p:nvPr>
        </p:nvSpPr>
        <p:spPr>
          <a:xfrm>
            <a:off x="9588960" y="127440"/>
            <a:ext cx="2602080" cy="339120"/>
          </a:xfrm>
          <a:prstGeom prst="rect">
            <a:avLst/>
          </a:prstGeom>
          <a:noFill/>
          <a:ln w="0">
            <a:noFill/>
          </a:ln>
        </p:spPr>
        <p:txBody>
          <a:bodyPr anchor="t">
            <a:noAutofit/>
          </a:bodyPr>
          <a:lstStyle>
            <a:lvl1pPr>
              <a:lnSpc>
                <a:spcPct val="100000"/>
              </a:lnSpc>
              <a:buNone/>
              <a:tabLst>
                <a:tab pos="0" algn="l"/>
              </a:tabLst>
              <a:defRPr lang="en-US" sz="1100" b="0" strike="noStrike" spc="-1">
                <a:solidFill>
                  <a:srgbClr val="A6A6A6"/>
                </a:solidFill>
                <a:latin typeface="Arial"/>
              </a:defRPr>
            </a:lvl1pPr>
          </a:lstStyle>
          <a:p>
            <a:pPr>
              <a:lnSpc>
                <a:spcPct val="100000"/>
              </a:lnSpc>
              <a:buNone/>
              <a:tabLst>
                <a:tab pos="0" algn="l"/>
              </a:tabLst>
            </a:pPr>
            <a:r>
              <a:rPr lang="en-US" sz="1100" b="0" strike="noStrike" spc="-1">
                <a:solidFill>
                  <a:srgbClr val="A6A6A6"/>
                </a:solidFill>
                <a:latin typeface="Arial"/>
              </a:rPr>
              <a:t>“Develop a passion for learning.”</a:t>
            </a:r>
            <a:endParaRPr lang="en-CA" sz="1100" b="0" strike="noStrike" spc="-1">
              <a:latin typeface="Times New Roman"/>
            </a:endParaRPr>
          </a:p>
        </p:txBody>
      </p:sp>
      <p:sp>
        <p:nvSpPr>
          <p:cNvPr id="318" name="Text Box 2"/>
          <p:cNvSpPr/>
          <p:nvPr/>
        </p:nvSpPr>
        <p:spPr>
          <a:xfrm>
            <a:off x="58680" y="468000"/>
            <a:ext cx="10306080" cy="122580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en-US" sz="3600" b="0" strike="noStrike" spc="-1">
                <a:solidFill>
                  <a:srgbClr val="FF0000"/>
                </a:solidFill>
                <a:latin typeface="Gadugi"/>
                <a:ea typeface="Calibri"/>
              </a:rPr>
              <a:t>RISK AND RESILIENCE BOOTCAMP</a:t>
            </a:r>
            <a:br>
              <a:rPr sz="3600"/>
            </a:br>
            <a:endParaRPr lang="en-CA" sz="3600" b="0" strike="noStrike" spc="-1">
              <a:latin typeface="Arial"/>
            </a:endParaRPr>
          </a:p>
        </p:txBody>
      </p:sp>
      <p:sp>
        <p:nvSpPr>
          <p:cNvPr id="319" name="Oval 1"/>
          <p:cNvSpPr/>
          <p:nvPr/>
        </p:nvSpPr>
        <p:spPr>
          <a:xfrm>
            <a:off x="11068920" y="5891760"/>
            <a:ext cx="619200" cy="619200"/>
          </a:xfrm>
          <a:prstGeom prst="ellipse">
            <a:avLst/>
          </a:prstGeom>
          <a:solidFill>
            <a:srgbClr val="7A7A7A"/>
          </a:solidFill>
          <a:ln w="2844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buNone/>
            </a:pPr>
            <a:r>
              <a:rPr lang="en-US" sz="2800" b="1" strike="noStrike" spc="-1">
                <a:solidFill>
                  <a:srgbClr val="FFFFFF"/>
                </a:solidFill>
                <a:latin typeface="Arial"/>
              </a:rPr>
              <a:t>3</a:t>
            </a:r>
            <a:endParaRPr lang="en-CA" sz="2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Two Drivers </a:t>
            </a:r>
          </a:p>
        </p:txBody>
      </p:sp>
      <p:pic>
        <p:nvPicPr>
          <p:cNvPr id="336" name="Picture 335"/>
          <p:cNvPicPr/>
          <p:nvPr/>
        </p:nvPicPr>
        <p:blipFill>
          <a:blip r:embed="rId2"/>
          <a:stretch/>
        </p:blipFill>
        <p:spPr>
          <a:xfrm>
            <a:off x="1805400" y="1024920"/>
            <a:ext cx="8147880" cy="54514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Prototypical Styles  </a:t>
            </a:r>
          </a:p>
        </p:txBody>
      </p:sp>
      <p:pic>
        <p:nvPicPr>
          <p:cNvPr id="338" name="Picture 337"/>
          <p:cNvPicPr/>
          <p:nvPr/>
        </p:nvPicPr>
        <p:blipFill>
          <a:blip r:embed="rId2"/>
          <a:stretch/>
        </p:blipFill>
        <p:spPr>
          <a:xfrm>
            <a:off x="1683000" y="849240"/>
            <a:ext cx="8497440" cy="55609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Dominant Style</a:t>
            </a:r>
          </a:p>
        </p:txBody>
      </p:sp>
      <p:pic>
        <p:nvPicPr>
          <p:cNvPr id="340" name="Picture 339"/>
          <p:cNvPicPr/>
          <p:nvPr/>
        </p:nvPicPr>
        <p:blipFill>
          <a:blip r:embed="rId2"/>
          <a:stretch/>
        </p:blipFill>
        <p:spPr>
          <a:xfrm>
            <a:off x="1639440" y="897480"/>
            <a:ext cx="8383680" cy="54864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Dominant Style</a:t>
            </a:r>
          </a:p>
        </p:txBody>
      </p:sp>
      <p:pic>
        <p:nvPicPr>
          <p:cNvPr id="342" name="Picture 341"/>
          <p:cNvPicPr/>
          <p:nvPr/>
        </p:nvPicPr>
        <p:blipFill>
          <a:blip r:embed="rId2"/>
          <a:stretch/>
        </p:blipFill>
        <p:spPr>
          <a:xfrm>
            <a:off x="1447560" y="947160"/>
            <a:ext cx="8235000" cy="54558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 Communication Strategies </a:t>
            </a:r>
          </a:p>
        </p:txBody>
      </p:sp>
      <p:sp>
        <p:nvSpPr>
          <p:cNvPr id="34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Be clear, specific, brief and to the point – use communication time efficiently</a:t>
            </a:r>
          </a:p>
          <a:p>
            <a:pPr marL="432000" indent="-324000">
              <a:spcBef>
                <a:spcPts val="1134"/>
              </a:spcBef>
              <a:buClr>
                <a:srgbClr val="000000"/>
              </a:buClr>
              <a:buSzPct val="45000"/>
              <a:buFont typeface="Wingdings" charset="2"/>
              <a:buChar char=""/>
            </a:pPr>
            <a:r>
              <a:rPr lang="en-CA" sz="2400" b="0" strike="noStrike" spc="-1">
                <a:latin typeface="Nirmala UI Semilight"/>
              </a:rPr>
              <a:t>Stick to business; come prepared with all requirements, objectives and support material in a well-organized package</a:t>
            </a:r>
          </a:p>
          <a:p>
            <a:pPr marL="432000" indent="-324000">
              <a:spcBef>
                <a:spcPts val="1134"/>
              </a:spcBef>
              <a:buClr>
                <a:srgbClr val="000000"/>
              </a:buClr>
              <a:buSzPct val="45000"/>
              <a:buFont typeface="Wingdings" charset="2"/>
              <a:buChar char=""/>
            </a:pPr>
            <a:r>
              <a:rPr lang="en-CA" sz="2400" b="0" strike="noStrike" spc="-1">
                <a:latin typeface="Nirmala UI Semilight"/>
              </a:rPr>
              <a:t>Present the facts logically and plan your presentation efficiently and concisely</a:t>
            </a:r>
          </a:p>
          <a:p>
            <a:pPr marL="432000" indent="-324000">
              <a:spcBef>
                <a:spcPts val="1134"/>
              </a:spcBef>
              <a:buClr>
                <a:srgbClr val="000000"/>
              </a:buClr>
              <a:buSzPct val="45000"/>
              <a:buFont typeface="Wingdings" charset="2"/>
              <a:buChar char=""/>
            </a:pPr>
            <a:r>
              <a:rPr lang="en-CA" sz="2400" b="0" strike="noStrike" spc="-1">
                <a:latin typeface="Nirmala UI Semilight"/>
              </a:rPr>
              <a:t>Stick to factual and "what" questions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 Communication Strategies </a:t>
            </a:r>
          </a:p>
        </p:txBody>
      </p:sp>
      <p:sp>
        <p:nvSpPr>
          <p:cNvPr id="34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Provide key alternatives and present the choices they can decide among</a:t>
            </a:r>
          </a:p>
          <a:p>
            <a:pPr marL="432000" indent="-324000">
              <a:spcBef>
                <a:spcPts val="1134"/>
              </a:spcBef>
              <a:buClr>
                <a:srgbClr val="000000"/>
              </a:buClr>
              <a:buSzPct val="45000"/>
              <a:buFont typeface="Wingdings" charset="2"/>
              <a:buChar char=""/>
            </a:pPr>
            <a:r>
              <a:rPr lang="en-CA" sz="2400" b="0" strike="noStrike" spc="-1">
                <a:latin typeface="Nirmala UI Semilight"/>
              </a:rPr>
              <a:t>Provide facts and figures about the probability of success and effectiveness of the options</a:t>
            </a:r>
          </a:p>
          <a:p>
            <a:pPr marL="432000" indent="-324000">
              <a:spcBef>
                <a:spcPts val="1134"/>
              </a:spcBef>
              <a:buClr>
                <a:srgbClr val="000000"/>
              </a:buClr>
              <a:buSzPct val="45000"/>
              <a:buFont typeface="Wingdings" charset="2"/>
              <a:buChar char=""/>
            </a:pPr>
            <a:r>
              <a:rPr lang="en-CA" sz="2400" b="0" strike="noStrike" spc="-1">
                <a:latin typeface="Nirmala UI Semilight"/>
              </a:rPr>
              <a:t>If you disagree, take issue with the facts, not the person</a:t>
            </a:r>
          </a:p>
          <a:p>
            <a:pPr marL="432000" indent="-324000">
              <a:spcBef>
                <a:spcPts val="1134"/>
              </a:spcBef>
              <a:buClr>
                <a:srgbClr val="000000"/>
              </a:buClr>
              <a:buSzPct val="45000"/>
              <a:buFont typeface="Wingdings" charset="2"/>
              <a:buChar char=""/>
            </a:pPr>
            <a:r>
              <a:rPr lang="en-CA" sz="2400" b="0" strike="noStrike" spc="-1">
                <a:latin typeface="Nirmala UI Semilight"/>
              </a:rPr>
              <a:t>Motivate and persuade by referring to objectives and results</a:t>
            </a:r>
          </a:p>
          <a:p>
            <a:pPr marL="432000" indent="-324000">
              <a:spcBef>
                <a:spcPts val="1134"/>
              </a:spcBef>
              <a:buClr>
                <a:srgbClr val="000000"/>
              </a:buClr>
              <a:buSzPct val="45000"/>
              <a:buFont typeface="Wingdings" charset="2"/>
              <a:buChar char=""/>
            </a:pPr>
            <a:r>
              <a:rPr lang="en-CA" sz="2400" b="0" strike="noStrike" spc="-1">
                <a:latin typeface="Nirmala UI Semilight"/>
              </a:rPr>
              <a:t>Support, maintain and use discretion</a:t>
            </a:r>
          </a:p>
          <a:p>
            <a:pPr marL="432000" indent="-324000">
              <a:spcBef>
                <a:spcPts val="1134"/>
              </a:spcBef>
              <a:buClr>
                <a:srgbClr val="000000"/>
              </a:buClr>
              <a:buSzPct val="45000"/>
              <a:buFont typeface="Wingdings" charset="2"/>
              <a:buChar char=""/>
            </a:pPr>
            <a:r>
              <a:rPr lang="en-CA" sz="2400" b="0" strike="noStrike" spc="-1">
                <a:latin typeface="Nirmala UI Semilight"/>
              </a:rPr>
              <a:t>Always end the communication graciously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Influencing Style</a:t>
            </a:r>
          </a:p>
        </p:txBody>
      </p:sp>
      <p:pic>
        <p:nvPicPr>
          <p:cNvPr id="348" name="Picture 347"/>
          <p:cNvPicPr/>
          <p:nvPr/>
        </p:nvPicPr>
        <p:blipFill>
          <a:blip r:embed="rId2"/>
          <a:stretch/>
        </p:blipFill>
        <p:spPr>
          <a:xfrm>
            <a:off x="1817280" y="913320"/>
            <a:ext cx="7777440" cy="54579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Influencing Style</a:t>
            </a:r>
          </a:p>
        </p:txBody>
      </p:sp>
      <p:pic>
        <p:nvPicPr>
          <p:cNvPr id="350" name="Picture 349"/>
          <p:cNvPicPr/>
          <p:nvPr/>
        </p:nvPicPr>
        <p:blipFill>
          <a:blip r:embed="rId2"/>
          <a:stretch/>
        </p:blipFill>
        <p:spPr>
          <a:xfrm>
            <a:off x="1377720" y="955800"/>
            <a:ext cx="8989920" cy="53233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 Communication Strategies</a:t>
            </a:r>
          </a:p>
        </p:txBody>
      </p:sp>
      <p:sp>
        <p:nvSpPr>
          <p:cNvPr id="35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Plan an interaction that supports their dreams, feelings and intuitions; use time to be stimulating with enough time to be sociable yet fast-moving</a:t>
            </a:r>
          </a:p>
          <a:p>
            <a:pPr marL="432000" indent="-324000">
              <a:spcBef>
                <a:spcPts val="1134"/>
              </a:spcBef>
              <a:buClr>
                <a:srgbClr val="000000"/>
              </a:buClr>
              <a:buSzPct val="45000"/>
              <a:buFont typeface="Wingdings" charset="2"/>
              <a:buChar char=""/>
            </a:pPr>
            <a:r>
              <a:rPr lang="en-CA" sz="2400" b="0" strike="noStrike" spc="-1">
                <a:latin typeface="Nirmala UI Semilight"/>
              </a:rPr>
              <a:t>Allow time for relating and socializing</a:t>
            </a:r>
          </a:p>
          <a:p>
            <a:pPr marL="432000" indent="-324000">
              <a:spcBef>
                <a:spcPts val="1134"/>
              </a:spcBef>
              <a:buClr>
                <a:srgbClr val="000000"/>
              </a:buClr>
              <a:buSzPct val="45000"/>
              <a:buFont typeface="Wingdings" charset="2"/>
              <a:buChar char=""/>
            </a:pPr>
            <a:r>
              <a:rPr lang="en-CA" sz="2400" b="0" strike="noStrike" spc="-1">
                <a:latin typeface="Nirmala UI Semilight"/>
              </a:rPr>
              <a:t>Talk about people and their goals; opinions they find stimulating</a:t>
            </a:r>
          </a:p>
          <a:p>
            <a:pPr marL="432000" indent="-324000">
              <a:spcBef>
                <a:spcPts val="1134"/>
              </a:spcBef>
              <a:buClr>
                <a:srgbClr val="000000"/>
              </a:buClr>
              <a:buSzPct val="45000"/>
              <a:buFont typeface="Wingdings" charset="2"/>
              <a:buChar char=""/>
            </a:pPr>
            <a:r>
              <a:rPr lang="en-CA" sz="2400" b="0" strike="noStrike" spc="-1">
                <a:latin typeface="Nirmala UI Semilight"/>
              </a:rPr>
              <a:t>Don't deal with extensive details; put them in writing; pin them down to modes of action</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 Communication Strategies</a:t>
            </a:r>
          </a:p>
        </p:txBody>
      </p:sp>
      <p:sp>
        <p:nvSpPr>
          <p:cNvPr id="35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Ask for their opinions and ideas regarding people</a:t>
            </a:r>
          </a:p>
          <a:p>
            <a:pPr marL="432000" indent="-324000">
              <a:spcBef>
                <a:spcPts val="1134"/>
              </a:spcBef>
              <a:buClr>
                <a:srgbClr val="000000"/>
              </a:buClr>
              <a:buSzPct val="45000"/>
              <a:buFont typeface="Wingdings" charset="2"/>
              <a:buChar char=""/>
            </a:pPr>
            <a:r>
              <a:rPr lang="en-CA" sz="2400" b="0" strike="noStrike" spc="-1">
                <a:latin typeface="Nirmala UI Semilight"/>
              </a:rPr>
              <a:t>Provide ideas and suggestions for implementing action</a:t>
            </a:r>
          </a:p>
          <a:p>
            <a:pPr marL="432000" indent="-324000">
              <a:spcBef>
                <a:spcPts val="1134"/>
              </a:spcBef>
              <a:buClr>
                <a:srgbClr val="000000"/>
              </a:buClr>
              <a:buSzPct val="45000"/>
              <a:buFont typeface="Wingdings" charset="2"/>
              <a:buChar char=""/>
            </a:pPr>
            <a:r>
              <a:rPr lang="en-CA" sz="2400" b="0" strike="noStrike" spc="-1">
                <a:latin typeface="Nirmala UI Semilight"/>
              </a:rPr>
              <a:t>Provide evidence for your statements in the form of testimonials from people they see as important or prominent</a:t>
            </a:r>
          </a:p>
          <a:p>
            <a:pPr marL="432000" indent="-324000">
              <a:spcBef>
                <a:spcPts val="1134"/>
              </a:spcBef>
              <a:buClr>
                <a:srgbClr val="000000"/>
              </a:buClr>
              <a:buSzPct val="45000"/>
              <a:buFont typeface="Wingdings" charset="2"/>
              <a:buChar char=""/>
            </a:pPr>
            <a:r>
              <a:rPr lang="en-CA" sz="2400" b="0" strike="noStrike" spc="-1">
                <a:latin typeface="Nirmala UI Semilight"/>
              </a:rPr>
              <a:t>Offer special, immediate and extra incentives for their willingness to take risks</a:t>
            </a:r>
          </a:p>
          <a:p>
            <a:pPr marL="432000" indent="-324000">
              <a:spcBef>
                <a:spcPts val="1134"/>
              </a:spcBef>
              <a:buClr>
                <a:srgbClr val="000000"/>
              </a:buClr>
              <a:buSzPct val="45000"/>
              <a:buFont typeface="Wingdings" charset="2"/>
              <a:buChar char=""/>
            </a:pPr>
            <a:r>
              <a:rPr lang="en-CA" sz="2400" b="0" strike="noStrike" spc="-1">
                <a:latin typeface="Nirmala UI Semilight"/>
              </a:rPr>
              <a:t>Continue supporting the relationship in a casual and informal way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 The Stable Style </a:t>
            </a:r>
          </a:p>
        </p:txBody>
      </p:sp>
      <p:pic>
        <p:nvPicPr>
          <p:cNvPr id="356" name="Picture 355"/>
          <p:cNvPicPr/>
          <p:nvPr/>
        </p:nvPicPr>
        <p:blipFill>
          <a:blip r:embed="rId2"/>
          <a:stretch/>
        </p:blipFill>
        <p:spPr>
          <a:xfrm>
            <a:off x="1377720" y="955800"/>
            <a:ext cx="8989920" cy="532332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 The Stable Style </a:t>
            </a:r>
          </a:p>
        </p:txBody>
      </p:sp>
      <p:pic>
        <p:nvPicPr>
          <p:cNvPr id="358" name="Picture 357"/>
          <p:cNvPicPr/>
          <p:nvPr/>
        </p:nvPicPr>
        <p:blipFill>
          <a:blip r:embed="rId2"/>
          <a:stretch/>
        </p:blipFill>
        <p:spPr>
          <a:xfrm>
            <a:off x="1527840" y="1108800"/>
            <a:ext cx="8398440" cy="50886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 Communication Strategies </a:t>
            </a:r>
          </a:p>
        </p:txBody>
      </p:sp>
      <p:sp>
        <p:nvSpPr>
          <p:cNvPr id="36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Always break the ice and spend time being agreeable and to reaffirm a personal commitment</a:t>
            </a:r>
          </a:p>
          <a:p>
            <a:pPr marL="432000" indent="-324000">
              <a:spcBef>
                <a:spcPts val="1134"/>
              </a:spcBef>
              <a:buClr>
                <a:srgbClr val="000000"/>
              </a:buClr>
              <a:buSzPct val="45000"/>
              <a:buFont typeface="Wingdings" charset="2"/>
              <a:buChar char=""/>
            </a:pPr>
            <a:r>
              <a:rPr lang="en-CA" sz="2400" b="0" strike="noStrike" spc="-1">
                <a:latin typeface="Nirmala UI Semilight"/>
              </a:rPr>
              <a:t>Show sincere interest in them as people; find areas of common involvement and be candid and open</a:t>
            </a:r>
          </a:p>
          <a:p>
            <a:pPr marL="432000" indent="-324000">
              <a:spcBef>
                <a:spcPts val="1134"/>
              </a:spcBef>
              <a:buClr>
                <a:srgbClr val="000000"/>
              </a:buClr>
              <a:buSzPct val="45000"/>
              <a:buFont typeface="Wingdings" charset="2"/>
              <a:buChar char=""/>
            </a:pPr>
            <a:r>
              <a:rPr lang="en-CA" sz="2400" b="0" strike="noStrike" spc="-1">
                <a:latin typeface="Nirmala UI Semilight"/>
              </a:rPr>
              <a:t>Patiently draw out personal goals and work with them to help them achieve these goals; listen and be responsive</a:t>
            </a:r>
          </a:p>
          <a:p>
            <a:pPr marL="432000" indent="-324000">
              <a:spcBef>
                <a:spcPts val="1134"/>
              </a:spcBef>
              <a:buClr>
                <a:srgbClr val="000000"/>
              </a:buClr>
              <a:buSzPct val="45000"/>
              <a:buFont typeface="Wingdings" charset="2"/>
              <a:buChar char=""/>
            </a:pPr>
            <a:r>
              <a:rPr lang="en-CA" sz="2400" b="0" strike="noStrike" spc="-1">
                <a:latin typeface="Nirmala UI Semilight"/>
              </a:rPr>
              <a:t>Present your case softly and in a non-threatening manner, use lots of "how" questions to draw out their opinions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 Communication Strategies </a:t>
            </a:r>
          </a:p>
        </p:txBody>
      </p:sp>
      <p:sp>
        <p:nvSpPr>
          <p:cNvPr id="36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If you agree too easily, probe for areas of disagreement; if you disagree look at personal reasons or hurt feelings as a possible cause</a:t>
            </a:r>
          </a:p>
          <a:p>
            <a:pPr marL="432000" indent="-324000">
              <a:spcBef>
                <a:spcPts val="1134"/>
              </a:spcBef>
              <a:buClr>
                <a:srgbClr val="000000"/>
              </a:buClr>
              <a:buSzPct val="45000"/>
              <a:buFont typeface="Wingdings" charset="2"/>
              <a:buChar char=""/>
            </a:pPr>
            <a:r>
              <a:rPr lang="en-CA" sz="2400" b="0" strike="noStrike" spc="-1">
                <a:latin typeface="Nirmala UI Semilight"/>
              </a:rPr>
              <a:t>Keep things informal but organized</a:t>
            </a:r>
          </a:p>
          <a:p>
            <a:pPr marL="432000" indent="-324000">
              <a:spcBef>
                <a:spcPts val="1134"/>
              </a:spcBef>
              <a:buClr>
                <a:srgbClr val="000000"/>
              </a:buClr>
              <a:buSzPct val="45000"/>
              <a:buFont typeface="Wingdings" charset="2"/>
              <a:buChar char=""/>
            </a:pPr>
            <a:r>
              <a:rPr lang="en-CA" sz="2400" b="0" strike="noStrike" spc="-1">
                <a:latin typeface="Nirmala UI Semilight"/>
              </a:rPr>
              <a:t>Identify ways to minimize risk if they are balking at change and provide assurances that the results of change will be positive</a:t>
            </a:r>
          </a:p>
          <a:p>
            <a:pPr marL="432000" indent="-324000">
              <a:spcBef>
                <a:spcPts val="1134"/>
              </a:spcBef>
              <a:buClr>
                <a:srgbClr val="000000"/>
              </a:buClr>
              <a:buSzPct val="45000"/>
              <a:buFont typeface="Wingdings" charset="2"/>
              <a:buChar char=""/>
            </a:pPr>
            <a:r>
              <a:rPr lang="en-CA" sz="2400" b="0" strike="noStrike" spc="-1">
                <a:latin typeface="Nirmala UI Semilight"/>
              </a:rPr>
              <a:t>Backup personal assurances with concrete guarantees, with individual contributions in writing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Compliant Style </a:t>
            </a:r>
          </a:p>
        </p:txBody>
      </p:sp>
      <p:pic>
        <p:nvPicPr>
          <p:cNvPr id="364" name="Picture 363"/>
          <p:cNvPicPr/>
          <p:nvPr/>
        </p:nvPicPr>
        <p:blipFill>
          <a:blip r:embed="rId2"/>
          <a:stretch/>
        </p:blipFill>
        <p:spPr>
          <a:xfrm>
            <a:off x="1955160" y="884520"/>
            <a:ext cx="7395120" cy="52560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Compliant Style </a:t>
            </a:r>
          </a:p>
        </p:txBody>
      </p:sp>
      <p:pic>
        <p:nvPicPr>
          <p:cNvPr id="366" name="Picture 365"/>
          <p:cNvPicPr/>
          <p:nvPr/>
        </p:nvPicPr>
        <p:blipFill>
          <a:blip r:embed="rId2"/>
          <a:stretch/>
        </p:blipFill>
        <p:spPr>
          <a:xfrm>
            <a:off x="1449720" y="983880"/>
            <a:ext cx="9351720" cy="52851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 Communication Strategies</a:t>
            </a:r>
          </a:p>
        </p:txBody>
      </p:sp>
      <p:sp>
        <p:nvSpPr>
          <p:cNvPr id="368"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Know your case in advance and be accurate. Never try to con a C</a:t>
            </a:r>
          </a:p>
          <a:p>
            <a:pPr marL="432000" indent="-324000">
              <a:spcBef>
                <a:spcPts val="1134"/>
              </a:spcBef>
              <a:buClr>
                <a:srgbClr val="000000"/>
              </a:buClr>
              <a:buSzPct val="45000"/>
              <a:buFont typeface="Wingdings" charset="2"/>
              <a:buChar char=""/>
            </a:pPr>
            <a:r>
              <a:rPr lang="en-CA" sz="2400" b="0" strike="noStrike" spc="-1">
                <a:latin typeface="Nirmala UI Semilight"/>
              </a:rPr>
              <a:t>Approach then in a direct but laid-back manner and stick to business</a:t>
            </a:r>
          </a:p>
          <a:p>
            <a:pPr marL="432000" indent="-324000">
              <a:spcBef>
                <a:spcPts val="1134"/>
              </a:spcBef>
              <a:buClr>
                <a:srgbClr val="000000"/>
              </a:buClr>
              <a:buSzPct val="45000"/>
              <a:buFont typeface="Wingdings" charset="2"/>
              <a:buChar char=""/>
            </a:pPr>
            <a:r>
              <a:rPr lang="en-CA" sz="2400" b="0" strike="noStrike" spc="-1">
                <a:latin typeface="Nirmala UI Semilight"/>
              </a:rPr>
              <a:t>Use a methodical approach with a fair evaluation of the pros and cons of your positions</a:t>
            </a:r>
          </a:p>
          <a:p>
            <a:pPr marL="432000" indent="-324000">
              <a:spcBef>
                <a:spcPts val="1134"/>
              </a:spcBef>
              <a:buClr>
                <a:srgbClr val="000000"/>
              </a:buClr>
              <a:buSzPct val="45000"/>
              <a:buFont typeface="Wingdings" charset="2"/>
              <a:buChar char=""/>
            </a:pPr>
            <a:r>
              <a:rPr lang="en-CA" sz="2400" b="0" strike="noStrike" spc="-1">
                <a:latin typeface="Nirmala UI Semilight"/>
              </a:rPr>
              <a:t>Present specifics and be sure you deliver on what you say you will</a:t>
            </a:r>
          </a:p>
          <a:p>
            <a:pPr marL="432000" indent="-324000">
              <a:spcBef>
                <a:spcPts val="1134"/>
              </a:spcBef>
              <a:buClr>
                <a:srgbClr val="000000"/>
              </a:buClr>
              <a:buSzPct val="45000"/>
              <a:buFont typeface="Wingdings" charset="2"/>
              <a:buChar char=""/>
            </a:pPr>
            <a:r>
              <a:rPr lang="en-CA" sz="2400" b="0" strike="noStrike" spc="-1">
                <a:latin typeface="Nirmala UI Semilight"/>
              </a:rPr>
              <a:t>Draw up step by step timelines for implementing action with them and assure them that there won't be any surprises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 Communication Strategies</a:t>
            </a:r>
          </a:p>
        </p:txBody>
      </p:sp>
      <p:sp>
        <p:nvSpPr>
          <p:cNvPr id="37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If you agree, follow through and if you disagree, make an organized presentation of your position and ask them for input</a:t>
            </a:r>
          </a:p>
          <a:p>
            <a:pPr marL="432000" indent="-324000">
              <a:spcBef>
                <a:spcPts val="1134"/>
              </a:spcBef>
              <a:buClr>
                <a:srgbClr val="000000"/>
              </a:buClr>
              <a:buSzPct val="45000"/>
              <a:buFont typeface="Wingdings" charset="2"/>
              <a:buChar char=""/>
            </a:pPr>
            <a:r>
              <a:rPr lang="en-CA" sz="2400" b="0" strike="noStrike" spc="-1">
                <a:latin typeface="Nirmala UI Semilight"/>
              </a:rPr>
              <a:t>Be prepared to verify your statements and to give the time to verify your facts. That means be accurate and realistic in your statements</a:t>
            </a:r>
          </a:p>
          <a:p>
            <a:pPr marL="432000" indent="-324000">
              <a:spcBef>
                <a:spcPts val="1134"/>
              </a:spcBef>
              <a:buClr>
                <a:srgbClr val="000000"/>
              </a:buClr>
              <a:buSzPct val="45000"/>
              <a:buFont typeface="Wingdings" charset="2"/>
              <a:buChar char=""/>
            </a:pPr>
            <a:r>
              <a:rPr lang="en-CA" sz="2400" b="0" strike="noStrike" spc="-1">
                <a:latin typeface="Nirmala UI Semilight"/>
              </a:rPr>
              <a:t>Back up your claims with solid, tangible and practical evidence</a:t>
            </a:r>
          </a:p>
          <a:p>
            <a:pPr marL="432000" indent="-324000">
              <a:spcBef>
                <a:spcPts val="1134"/>
              </a:spcBef>
              <a:buClr>
                <a:srgbClr val="000000"/>
              </a:buClr>
              <a:buSzPct val="45000"/>
              <a:buFont typeface="Wingdings" charset="2"/>
              <a:buChar char=""/>
            </a:pPr>
            <a:r>
              <a:rPr lang="en-CA" sz="2400" b="0" strike="noStrike" spc="-1">
                <a:latin typeface="Nirmala UI Semilight"/>
              </a:rPr>
              <a:t>Don't make guarantees over the long term without providing "what if" options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Styles Compatibility </a:t>
            </a:r>
          </a:p>
        </p:txBody>
      </p:sp>
      <p:pic>
        <p:nvPicPr>
          <p:cNvPr id="372" name="Picture 371"/>
          <p:cNvPicPr/>
          <p:nvPr/>
        </p:nvPicPr>
        <p:blipFill>
          <a:blip r:embed="rId2"/>
          <a:stretch/>
        </p:blipFill>
        <p:spPr>
          <a:xfrm>
            <a:off x="1280880" y="1102320"/>
            <a:ext cx="9196200" cy="541476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Handling an Angry Person</a:t>
            </a:r>
          </a:p>
        </p:txBody>
      </p:sp>
      <p:sp>
        <p:nvSpPr>
          <p:cNvPr id="37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Whenever we deal with an angry person, whether it is a customer, employee or personal relationship, we are dealing with a communication situation</a:t>
            </a:r>
          </a:p>
          <a:p>
            <a:pPr marL="432000" indent="-324000">
              <a:spcBef>
                <a:spcPts val="1134"/>
              </a:spcBef>
              <a:buClr>
                <a:srgbClr val="000000"/>
              </a:buClr>
              <a:buSzPct val="45000"/>
              <a:buFont typeface="Wingdings" charset="2"/>
              <a:buChar char=""/>
            </a:pPr>
            <a:r>
              <a:rPr lang="en-CA" sz="2400" b="0" strike="noStrike" spc="-1">
                <a:latin typeface="Nirmala UI Semilight"/>
              </a:rPr>
              <a:t>In most cases, bringing and angry confrontation to a successful resolution is the result of one party the other that can</a:t>
            </a:r>
          </a:p>
          <a:p>
            <a:pPr marL="864000" lvl="1" indent="-324000">
              <a:spcBef>
                <a:spcPts val="567"/>
              </a:spcBef>
              <a:buClr>
                <a:srgbClr val="000000"/>
              </a:buClr>
              <a:buSzPct val="45000"/>
              <a:buFont typeface="Wingdings" charset="2"/>
              <a:buChar char=""/>
            </a:pPr>
            <a:r>
              <a:rPr lang="en-CA" sz="1800" b="0" strike="noStrike" spc="-1">
                <a:latin typeface="Nirmala UI Semilight"/>
              </a:rPr>
              <a:t>Read between the lines of the verbal fusillade to see what the real issues are from the other person's perspective</a:t>
            </a:r>
          </a:p>
          <a:p>
            <a:pPr marL="864000" lvl="1" indent="-324000">
              <a:spcBef>
                <a:spcPts val="567"/>
              </a:spcBef>
              <a:buClr>
                <a:srgbClr val="000000"/>
              </a:buClr>
              <a:buSzPct val="45000"/>
              <a:buFont typeface="Wingdings" charset="2"/>
              <a:buChar char=""/>
            </a:pPr>
            <a:r>
              <a:rPr lang="en-CA" sz="1800" b="0" strike="noStrike" spc="-1">
                <a:latin typeface="Nirmala UI Semilight"/>
              </a:rPr>
              <a:t>To respond with a message that is appropriate to the style the other person</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52640"/>
            <a:ext cx="8012160" cy="728640"/>
          </a:xfrm>
          <a:prstGeom prst="rect">
            <a:avLst/>
          </a:prstGeom>
          <a:noFill/>
          <a:ln w="0">
            <a:noFill/>
          </a:ln>
        </p:spPr>
        <p:txBody>
          <a:bodyPr lIns="0" tIns="0" rIns="0" bIns="0" anchor="ctr">
            <a:noAutofit/>
          </a:bodyPr>
          <a:lstStyle/>
          <a:p>
            <a:pPr>
              <a:lnSpc>
                <a:spcPct val="100000"/>
              </a:lnSpc>
              <a:buNone/>
              <a:tabLst>
                <a:tab pos="0" algn="l"/>
              </a:tabLst>
            </a:pPr>
            <a:r>
              <a:rPr lang="en-US" sz="3600" b="0" strike="noStrike" cap="all" spc="-60">
                <a:solidFill>
                  <a:srgbClr val="D1282E"/>
                </a:solidFill>
                <a:latin typeface="Leelawadee UI Semilight"/>
              </a:rPr>
              <a:t>Communication skills</a:t>
            </a:r>
            <a:endParaRPr lang="en-CA" sz="3600" b="0" strike="noStrike" cap="all" spc="-1">
              <a:solidFill>
                <a:srgbClr val="BF0041"/>
              </a:solidFill>
              <a:latin typeface="Leelawadee UI Semilight"/>
            </a:endParaRPr>
          </a:p>
        </p:txBody>
      </p:sp>
      <p:sp>
        <p:nvSpPr>
          <p:cNvPr id="321" name="PlaceHolder 2"/>
          <p:cNvSpPr>
            <a:spLocks noGrp="1"/>
          </p:cNvSpPr>
          <p:nvPr>
            <p:ph/>
          </p:nvPr>
        </p:nvSpPr>
        <p:spPr>
          <a:xfrm>
            <a:off x="609480" y="1073880"/>
            <a:ext cx="4957200" cy="5051160"/>
          </a:xfrm>
          <a:prstGeom prst="rect">
            <a:avLst/>
          </a:prstGeom>
          <a:noFill/>
          <a:ln w="0">
            <a:noFill/>
          </a:ln>
        </p:spPr>
        <p:txBody>
          <a:bodyPr lIns="0" tIns="0" rIns="0" bIns="0" anchor="t">
            <a:normAutofit/>
          </a:bodyPr>
          <a:lstStyle/>
          <a:p>
            <a:r>
              <a:rPr lang="en-CA" sz="2000" b="0" strike="noStrike" spc="-1" dirty="0">
                <a:latin typeface="Nirmala UI Semilight"/>
              </a:rPr>
              <a:t>This module introduces and explores dimensions of communications skills</a:t>
            </a:r>
          </a:p>
          <a:p>
            <a:endParaRPr lang="en-CA" sz="2000" b="0" strike="noStrike" spc="-1" dirty="0">
              <a:latin typeface="Nirmala UI Semilight"/>
            </a:endParaRPr>
          </a:p>
        </p:txBody>
      </p:sp>
      <p:pic>
        <p:nvPicPr>
          <p:cNvPr id="322" name="Picture 321"/>
          <p:cNvPicPr/>
          <p:nvPr/>
        </p:nvPicPr>
        <p:blipFill>
          <a:blip r:embed="rId2"/>
          <a:stretch/>
        </p:blipFill>
        <p:spPr>
          <a:xfrm>
            <a:off x="7076880" y="2045160"/>
            <a:ext cx="4691160" cy="3115080"/>
          </a:xfrm>
          <a:prstGeom prst="rect">
            <a:avLst/>
          </a:prstGeom>
          <a:ln w="0">
            <a:noFill/>
          </a:ln>
        </p:spPr>
      </p:pic>
      <p:sp>
        <p:nvSpPr>
          <p:cNvPr id="4" name="PlaceHolder 3"/>
          <p:cNvSpPr>
            <a:spLocks noGrp="1"/>
          </p:cNvSpPr>
          <p:nvPr>
            <p:ph type="ftr" idx="4"/>
          </p:nvPr>
        </p:nvSpPr>
        <p:spPr/>
        <p:txBody>
          <a:bodyPr/>
          <a:lstStyle/>
          <a:p>
            <a:r>
              <a:t>© 2025 Innovation In Software Corporation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Handling an Angry Person</a:t>
            </a:r>
          </a:p>
        </p:txBody>
      </p:sp>
      <p:sp>
        <p:nvSpPr>
          <p:cNvPr id="37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variant of this process is taught as the EASE method of handling angry customers</a:t>
            </a:r>
          </a:p>
          <a:p>
            <a:pPr marL="864000" lvl="1" indent="-324000">
              <a:spcBef>
                <a:spcPts val="567"/>
              </a:spcBef>
              <a:buClr>
                <a:srgbClr val="000000"/>
              </a:buClr>
              <a:buSzPct val="45000"/>
              <a:buFont typeface="Wingdings" charset="2"/>
              <a:buChar char=""/>
            </a:pPr>
            <a:r>
              <a:rPr lang="en-CA" sz="1800" b="1" strike="noStrike" spc="-1">
                <a:latin typeface="Nirmala UI Semilight"/>
              </a:rPr>
              <a:t>Empathize</a:t>
            </a:r>
            <a:r>
              <a:rPr lang="en-CA" sz="1800" b="0" strike="noStrike" spc="-1">
                <a:latin typeface="Nirmala UI Semilight"/>
              </a:rPr>
              <a:t>: Understand that the other person's anger is justified from their perspective.  Tell them that you would feel the same way too if you were in their situation</a:t>
            </a:r>
          </a:p>
          <a:p>
            <a:pPr marL="864000" lvl="1" indent="-324000">
              <a:spcBef>
                <a:spcPts val="567"/>
              </a:spcBef>
              <a:buClr>
                <a:srgbClr val="000000"/>
              </a:buClr>
              <a:buSzPct val="45000"/>
              <a:buFont typeface="Wingdings" charset="2"/>
              <a:buChar char=""/>
            </a:pPr>
            <a:r>
              <a:rPr lang="en-CA" sz="1800" b="1" strike="noStrike" spc="-1">
                <a:latin typeface="Nirmala UI Semilight"/>
              </a:rPr>
              <a:t>Ask</a:t>
            </a:r>
            <a:r>
              <a:rPr lang="en-CA" sz="1800" b="0" strike="noStrike" spc="-1">
                <a:latin typeface="Nirmala UI Semilight"/>
              </a:rPr>
              <a:t>: Get the other person to provide the facts of the situation</a:t>
            </a:r>
          </a:p>
          <a:p>
            <a:pPr marL="864000" lvl="1" indent="-324000">
              <a:spcBef>
                <a:spcPts val="567"/>
              </a:spcBef>
              <a:buClr>
                <a:srgbClr val="000000"/>
              </a:buClr>
              <a:buSzPct val="45000"/>
              <a:buFont typeface="Wingdings" charset="2"/>
              <a:buChar char=""/>
            </a:pPr>
            <a:r>
              <a:rPr lang="en-CA" sz="1800" b="1" strike="noStrike" spc="-1">
                <a:latin typeface="Nirmala UI Semilight"/>
              </a:rPr>
              <a:t>Suggest</a:t>
            </a:r>
            <a:r>
              <a:rPr lang="en-CA" sz="1800" b="0" strike="noStrike" spc="-1">
                <a:latin typeface="Nirmala UI Semilight"/>
              </a:rPr>
              <a:t>: Get the complaining person to suggest a solution</a:t>
            </a:r>
          </a:p>
          <a:p>
            <a:pPr marL="864000" lvl="1" indent="-324000">
              <a:spcBef>
                <a:spcPts val="567"/>
              </a:spcBef>
              <a:buClr>
                <a:srgbClr val="000000"/>
              </a:buClr>
              <a:buSzPct val="45000"/>
              <a:buFont typeface="Wingdings" charset="2"/>
              <a:buChar char=""/>
            </a:pPr>
            <a:r>
              <a:rPr lang="en-CA" sz="1800" b="1" strike="noStrike" spc="-1">
                <a:latin typeface="Nirmala UI Semilight"/>
              </a:rPr>
              <a:t>Enable</a:t>
            </a:r>
            <a:r>
              <a:rPr lang="en-CA" sz="1800" b="0" strike="noStrike" spc="-1">
                <a:latin typeface="Nirmala UI Semilight"/>
              </a:rPr>
              <a:t> (or enact): Resolve the situation by applying the agreed upon remedy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Platinum Rule</a:t>
            </a:r>
          </a:p>
        </p:txBody>
      </p:sp>
      <p:sp>
        <p:nvSpPr>
          <p:cNvPr id="378"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89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Silver Rule</a:t>
            </a:r>
          </a:p>
          <a:p>
            <a:pPr marL="864000" lvl="1" indent="-324000">
              <a:spcBef>
                <a:spcPts val="567"/>
              </a:spcBef>
              <a:buClr>
                <a:srgbClr val="000000"/>
              </a:buClr>
              <a:buSzPct val="45000"/>
              <a:buFont typeface="Wingdings" charset="2"/>
              <a:buChar char=""/>
            </a:pPr>
            <a:r>
              <a:rPr lang="en-CA" sz="1800" b="0" strike="noStrike" spc="-1">
                <a:latin typeface="Nirmala UI Semilight"/>
              </a:rPr>
              <a:t>Don't do unto others what you wouldn't want them to do unto you</a:t>
            </a:r>
          </a:p>
          <a:p>
            <a:pPr marL="432000" indent="-324000">
              <a:spcBef>
                <a:spcPts val="1134"/>
              </a:spcBef>
              <a:buClr>
                <a:srgbClr val="000000"/>
              </a:buClr>
              <a:buSzPct val="45000"/>
              <a:buFont typeface="Wingdings" charset="2"/>
              <a:buChar char=""/>
            </a:pPr>
            <a:r>
              <a:rPr lang="en-CA" sz="2400" b="0" strike="noStrike" spc="-1">
                <a:latin typeface="Nirmala UI Semilight"/>
              </a:rPr>
              <a:t>The Golden Rule</a:t>
            </a:r>
          </a:p>
          <a:p>
            <a:pPr marL="864000" lvl="1" indent="-324000">
              <a:spcBef>
                <a:spcPts val="567"/>
              </a:spcBef>
              <a:buClr>
                <a:srgbClr val="000000"/>
              </a:buClr>
              <a:buSzPct val="45000"/>
              <a:buFont typeface="Wingdings" charset="2"/>
              <a:buChar char=""/>
            </a:pPr>
            <a:r>
              <a:rPr lang="en-CA" sz="1800" b="0" strike="noStrike" spc="-1">
                <a:latin typeface="Nirmala UI Semilight"/>
              </a:rPr>
              <a:t>Do unto others as you want them to do unto you</a:t>
            </a:r>
          </a:p>
          <a:p>
            <a:pPr marL="432000" indent="-324000">
              <a:spcBef>
                <a:spcPts val="1134"/>
              </a:spcBef>
              <a:buClr>
                <a:srgbClr val="000000"/>
              </a:buClr>
              <a:buSzPct val="45000"/>
              <a:buFont typeface="Wingdings" charset="2"/>
              <a:buChar char=""/>
            </a:pPr>
            <a:r>
              <a:rPr lang="en-CA" sz="2400" b="0" strike="noStrike" spc="-1">
                <a:latin typeface="Nirmala UI Semilight"/>
              </a:rPr>
              <a:t>The Platinum Rule</a:t>
            </a:r>
          </a:p>
          <a:p>
            <a:pPr marL="864000" lvl="1" indent="-324000">
              <a:spcBef>
                <a:spcPts val="567"/>
              </a:spcBef>
              <a:buClr>
                <a:srgbClr val="000000"/>
              </a:buClr>
              <a:buSzPct val="45000"/>
              <a:buFont typeface="Wingdings" charset="2"/>
              <a:buChar char=""/>
            </a:pPr>
            <a:r>
              <a:rPr lang="en-CA" sz="1800" b="0" strike="noStrike" spc="-1">
                <a:latin typeface="Nirmala UI Semilight"/>
              </a:rPr>
              <a:t>Do unto others what they would want you to do unto them</a:t>
            </a:r>
          </a:p>
          <a:p>
            <a:pPr marL="432000" indent="-324000">
              <a:spcBef>
                <a:spcPts val="1134"/>
              </a:spcBef>
              <a:buClr>
                <a:srgbClr val="000000"/>
              </a:buClr>
              <a:buSzPct val="45000"/>
              <a:buFont typeface="Wingdings" charset="2"/>
              <a:buChar char=""/>
            </a:pPr>
            <a:r>
              <a:rPr lang="en-CA" sz="2400" b="0" strike="noStrike" spc="-1">
                <a:latin typeface="Nirmala UI Semilight"/>
              </a:rPr>
              <a:t>The golden rule is deficient since it implies</a:t>
            </a:r>
          </a:p>
          <a:p>
            <a:pPr marL="864000" lvl="1" indent="-324000">
              <a:spcBef>
                <a:spcPts val="567"/>
              </a:spcBef>
              <a:buClr>
                <a:srgbClr val="000000"/>
              </a:buClr>
              <a:buSzPct val="45000"/>
              <a:buFont typeface="Wingdings" charset="2"/>
              <a:buChar char=""/>
            </a:pPr>
            <a:r>
              <a:rPr lang="en-CA" sz="1800" b="0" strike="noStrike" spc="-1">
                <a:latin typeface="Nirmala UI Semilight"/>
              </a:rPr>
              <a:t>If I am D, I would treat every one else as a D, and other styles, like a S, do not want to be treated as if they are D's</a:t>
            </a:r>
          </a:p>
          <a:p>
            <a:pPr marL="432000" indent="-324000">
              <a:spcBef>
                <a:spcPts val="1134"/>
              </a:spcBef>
              <a:buClr>
                <a:srgbClr val="000000"/>
              </a:buClr>
              <a:buSzPct val="45000"/>
              <a:buFont typeface="Wingdings" charset="2"/>
              <a:buChar char=""/>
            </a:pPr>
            <a:r>
              <a:rPr lang="en-CA" sz="2400" b="0" strike="noStrike" spc="-1">
                <a:latin typeface="Nirmala UI Semilight"/>
              </a:rPr>
              <a:t>We make EASE better by</a:t>
            </a:r>
          </a:p>
          <a:p>
            <a:pPr marL="864000" lvl="1" indent="-324000">
              <a:spcBef>
                <a:spcPts val="567"/>
              </a:spcBef>
              <a:buClr>
                <a:srgbClr val="000000"/>
              </a:buClr>
              <a:buSzPct val="45000"/>
              <a:buFont typeface="Wingdings" charset="2"/>
              <a:buChar char=""/>
            </a:pPr>
            <a:r>
              <a:rPr lang="en-CA" sz="1800" b="0" strike="noStrike" spc="-1">
                <a:latin typeface="Nirmala UI Semilight"/>
              </a:rPr>
              <a:t>Understanding the things that provoke anger for the other person's style</a:t>
            </a:r>
          </a:p>
          <a:p>
            <a:pPr marL="864000" lvl="1" indent="-324000">
              <a:spcBef>
                <a:spcPts val="567"/>
              </a:spcBef>
              <a:buClr>
                <a:srgbClr val="000000"/>
              </a:buClr>
              <a:buSzPct val="45000"/>
              <a:buFont typeface="Wingdings" charset="2"/>
              <a:buChar char=""/>
            </a:pPr>
            <a:r>
              <a:rPr lang="en-CA" sz="1800" b="0" strike="noStrike" spc="-1">
                <a:latin typeface="Nirmala UI Semilight"/>
              </a:rPr>
              <a:t>What the objective of displaying anger is for the other person's style</a:t>
            </a:r>
          </a:p>
          <a:p>
            <a:pPr marL="864000" lvl="1" indent="-324000">
              <a:spcBef>
                <a:spcPts val="567"/>
              </a:spcBef>
              <a:buClr>
                <a:srgbClr val="000000"/>
              </a:buClr>
              <a:buSzPct val="45000"/>
              <a:buFont typeface="Wingdings" charset="2"/>
              <a:buChar char=""/>
            </a:pPr>
            <a:r>
              <a:rPr lang="en-CA" sz="1800" b="0" strike="noStrike" spc="-1">
                <a:latin typeface="Nirmala UI Semilight"/>
              </a:rPr>
              <a:t>What resolution would be appropriate for the other person's style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message</a:t>
            </a:r>
          </a:p>
        </p:txBody>
      </p:sp>
      <p:sp>
        <p:nvSpPr>
          <p:cNvPr id="380" name="PlaceHolder 2"/>
          <p:cNvSpPr>
            <a:spLocks noGrp="1"/>
          </p:cNvSpPr>
          <p:nvPr>
            <p:ph/>
          </p:nvPr>
        </p:nvSpPr>
        <p:spPr>
          <a:xfrm>
            <a:off x="424800" y="3504240"/>
            <a:ext cx="10340640" cy="24757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this section, we are going to focus on the message/medium aspect of the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The fundamental theme is that message is made up of a number of dimensions that skilled communicators can manipulate effectively</a:t>
            </a:r>
          </a:p>
          <a:p>
            <a:pPr marL="864000" lvl="1" indent="-324000">
              <a:spcBef>
                <a:spcPts val="567"/>
              </a:spcBef>
              <a:buClr>
                <a:srgbClr val="000000"/>
              </a:buClr>
              <a:buSzPct val="45000"/>
              <a:buFont typeface="Wingdings" charset="2"/>
              <a:buChar char=""/>
            </a:pPr>
            <a:r>
              <a:rPr lang="en-CA" sz="1800" b="0" strike="noStrike" spc="-1">
                <a:latin typeface="Nirmala UI Semilight"/>
              </a:rPr>
              <a:t>And that the medium that the message is sent over can also be manipulated  by skilled communicators to change the message they are sending</a:t>
            </a:r>
          </a:p>
        </p:txBody>
      </p:sp>
      <p:pic>
        <p:nvPicPr>
          <p:cNvPr id="381" name="Picture 380"/>
          <p:cNvPicPr/>
          <p:nvPr/>
        </p:nvPicPr>
        <p:blipFill>
          <a:blip r:embed="rId2"/>
          <a:stretch/>
        </p:blipFill>
        <p:spPr>
          <a:xfrm>
            <a:off x="1290600" y="937800"/>
            <a:ext cx="8081640" cy="232920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Structure of a Communication </a:t>
            </a:r>
          </a:p>
        </p:txBody>
      </p:sp>
      <p:pic>
        <p:nvPicPr>
          <p:cNvPr id="383" name="Picture 382"/>
          <p:cNvPicPr/>
          <p:nvPr/>
        </p:nvPicPr>
        <p:blipFill>
          <a:blip r:embed="rId2"/>
          <a:stretch/>
        </p:blipFill>
        <p:spPr>
          <a:xfrm>
            <a:off x="1000440" y="937080"/>
            <a:ext cx="9063000" cy="533880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Discourse Modes</a:t>
            </a:r>
          </a:p>
        </p:txBody>
      </p:sp>
      <p:sp>
        <p:nvSpPr>
          <p:cNvPr id="38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People use messages to accomplish specific outcomes</a:t>
            </a:r>
          </a:p>
          <a:p>
            <a:pPr marL="864000" lvl="1" indent="-324000">
              <a:spcBef>
                <a:spcPts val="567"/>
              </a:spcBef>
              <a:buClr>
                <a:srgbClr val="000000"/>
              </a:buClr>
              <a:buSzPct val="45000"/>
              <a:buFont typeface="Wingdings" charset="2"/>
              <a:buChar char=""/>
            </a:pPr>
            <a:r>
              <a:rPr lang="en-CA" sz="1800" b="0" strike="noStrike" spc="-1">
                <a:latin typeface="Nirmala UI Semilight"/>
              </a:rPr>
              <a:t>A discourse mode can be thought of as a way of structuring and presenting a message to get a certain outcome</a:t>
            </a:r>
          </a:p>
          <a:p>
            <a:pPr marL="864000" lvl="1" indent="-324000">
              <a:spcBef>
                <a:spcPts val="567"/>
              </a:spcBef>
              <a:buClr>
                <a:srgbClr val="000000"/>
              </a:buClr>
              <a:buSzPct val="45000"/>
              <a:buFont typeface="Wingdings" charset="2"/>
              <a:buChar char=""/>
            </a:pPr>
            <a:r>
              <a:rPr lang="en-CA" sz="1800" b="0" strike="noStrike" spc="-1">
                <a:latin typeface="Nirmala UI Semilight"/>
              </a:rPr>
              <a:t>Discourse modes, based on cross linguistic studies, seem to be universal</a:t>
            </a:r>
          </a:p>
          <a:p>
            <a:pPr marL="432000" indent="-324000">
              <a:spcBef>
                <a:spcPts val="1134"/>
              </a:spcBef>
              <a:buClr>
                <a:srgbClr val="000000"/>
              </a:buClr>
              <a:buSzPct val="45000"/>
              <a:buFont typeface="Wingdings" charset="2"/>
              <a:buChar char=""/>
            </a:pPr>
            <a:r>
              <a:rPr lang="en-CA" sz="2400" b="0" strike="noStrike" spc="-1">
                <a:latin typeface="Nirmala UI Semilight"/>
              </a:rPr>
              <a:t>The main discourse modes are</a:t>
            </a:r>
          </a:p>
          <a:p>
            <a:pPr marL="864000" lvl="1" indent="-324000">
              <a:spcBef>
                <a:spcPts val="567"/>
              </a:spcBef>
              <a:buClr>
                <a:srgbClr val="000000"/>
              </a:buClr>
              <a:buSzPct val="45000"/>
              <a:buFont typeface="Wingdings" charset="2"/>
              <a:buChar char=""/>
            </a:pPr>
            <a:r>
              <a:rPr lang="en-CA" sz="1800" b="1" strike="noStrike" spc="-1">
                <a:latin typeface="Nirmala UI Semilight"/>
              </a:rPr>
              <a:t>Narrative</a:t>
            </a:r>
            <a:r>
              <a:rPr lang="en-CA" sz="1800" b="0" strike="noStrike" spc="-1">
                <a:latin typeface="Nirmala UI Semilight"/>
              </a:rPr>
              <a:t>: About specific people, events and things. The flow of the narrative is tied to the progression of the story</a:t>
            </a:r>
          </a:p>
          <a:p>
            <a:pPr marL="864000" lvl="1" indent="-324000">
              <a:spcBef>
                <a:spcPts val="567"/>
              </a:spcBef>
              <a:buClr>
                <a:srgbClr val="000000"/>
              </a:buClr>
              <a:buSzPct val="45000"/>
              <a:buFont typeface="Wingdings" charset="2"/>
              <a:buChar char=""/>
            </a:pPr>
            <a:r>
              <a:rPr lang="en-CA" sz="1800" b="1" strike="noStrike" spc="-1">
                <a:latin typeface="Nirmala UI Semilight"/>
              </a:rPr>
              <a:t>Description</a:t>
            </a:r>
            <a:r>
              <a:rPr lang="en-CA" sz="1800" b="0" strike="noStrike" spc="-1">
                <a:latin typeface="Nirmala UI Semilight"/>
              </a:rPr>
              <a:t>: About events and things. The flow of the discourse moves spatially through the scene being described</a:t>
            </a:r>
          </a:p>
          <a:p>
            <a:pPr marL="864000" lvl="1" indent="-324000">
              <a:spcBef>
                <a:spcPts val="567"/>
              </a:spcBef>
              <a:buClr>
                <a:srgbClr val="000000"/>
              </a:buClr>
              <a:buSzPct val="45000"/>
              <a:buFont typeface="Wingdings" charset="2"/>
              <a:buChar char=""/>
            </a:pPr>
            <a:endParaRPr lang="en-CA" sz="18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Discourse Modes</a:t>
            </a:r>
          </a:p>
        </p:txBody>
      </p:sp>
      <p:sp>
        <p:nvSpPr>
          <p:cNvPr id="38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main discourse modes are (cont)</a:t>
            </a:r>
          </a:p>
          <a:p>
            <a:pPr marL="864000" lvl="1" indent="-324000">
              <a:spcBef>
                <a:spcPts val="567"/>
              </a:spcBef>
              <a:buClr>
                <a:srgbClr val="000000"/>
              </a:buClr>
              <a:buSzPct val="45000"/>
              <a:buFont typeface="Wingdings" charset="2"/>
              <a:buChar char=""/>
            </a:pPr>
            <a:r>
              <a:rPr lang="en-CA" sz="1800" b="1" strike="noStrike" spc="-1">
                <a:latin typeface="Nirmala UI Semilight"/>
              </a:rPr>
              <a:t>Report</a:t>
            </a:r>
            <a:r>
              <a:rPr lang="en-CA" sz="1800" b="0" strike="noStrike" spc="-1">
                <a:latin typeface="Nirmala UI Semilight"/>
              </a:rPr>
              <a:t>: About specific events and things and their relationships. The flow of the discourse follows logical sequences described from "speech time"</a:t>
            </a:r>
          </a:p>
          <a:p>
            <a:pPr marL="864000" lvl="1" indent="-324000">
              <a:spcBef>
                <a:spcPts val="567"/>
              </a:spcBef>
              <a:buClr>
                <a:srgbClr val="000000"/>
              </a:buClr>
              <a:buSzPct val="45000"/>
              <a:buFont typeface="Wingdings" charset="2"/>
              <a:buChar char=""/>
            </a:pPr>
            <a:r>
              <a:rPr lang="en-CA" sz="1800" b="1" strike="noStrike" spc="-1">
                <a:latin typeface="Nirmala UI Semilight"/>
              </a:rPr>
              <a:t>Information</a:t>
            </a:r>
            <a:r>
              <a:rPr lang="en-CA" sz="1800" b="0" strike="noStrike" spc="-1">
                <a:latin typeface="Nirmala UI Semilight"/>
              </a:rPr>
              <a:t>: General descriptions of relationships. Flow of the discourse is through a series of topics and is atemporal</a:t>
            </a:r>
          </a:p>
          <a:p>
            <a:pPr marL="864000" lvl="1" indent="-324000">
              <a:spcBef>
                <a:spcPts val="567"/>
              </a:spcBef>
              <a:buClr>
                <a:srgbClr val="000000"/>
              </a:buClr>
              <a:buSzPct val="45000"/>
              <a:buFont typeface="Wingdings" charset="2"/>
              <a:buChar char=""/>
            </a:pPr>
            <a:r>
              <a:rPr lang="en-CA" sz="1800" b="1" strike="noStrike" spc="-1">
                <a:latin typeface="Nirmala UI Semilight"/>
              </a:rPr>
              <a:t>Argument</a:t>
            </a:r>
            <a:r>
              <a:rPr lang="en-CA" sz="1800" b="0" strike="noStrike" spc="-1">
                <a:latin typeface="Nirmala UI Semilight"/>
              </a:rPr>
              <a:t>: Presentation of general facts, propositions and relationships to convince or persuade.  The flow of the discourse is through the logical steps of the arguments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Dialogues and Monologues </a:t>
            </a:r>
          </a:p>
        </p:txBody>
      </p:sp>
      <p:pic>
        <p:nvPicPr>
          <p:cNvPr id="389" name="Picture 388"/>
          <p:cNvPicPr/>
          <p:nvPr/>
        </p:nvPicPr>
        <p:blipFill>
          <a:blip r:embed="rId2"/>
          <a:stretch/>
        </p:blipFill>
        <p:spPr>
          <a:xfrm>
            <a:off x="864360" y="1436760"/>
            <a:ext cx="8803080" cy="415548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Discourse Objectives	</a:t>
            </a:r>
          </a:p>
        </p:txBody>
      </p:sp>
      <p:sp>
        <p:nvSpPr>
          <p:cNvPr id="39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Narrative</a:t>
            </a:r>
          </a:p>
          <a:p>
            <a:pPr marL="864000" lvl="1" indent="-324000">
              <a:spcBef>
                <a:spcPts val="567"/>
              </a:spcBef>
              <a:buClr>
                <a:srgbClr val="000000"/>
              </a:buClr>
              <a:buSzPct val="45000"/>
              <a:buFont typeface="Wingdings" charset="2"/>
              <a:buChar char=""/>
            </a:pPr>
            <a:r>
              <a:rPr lang="en-CA" sz="1800" b="0" strike="noStrike" spc="-1">
                <a:latin typeface="Nirmala UI Semilight"/>
              </a:rPr>
              <a:t>To tell a story, usually following a specific person on event in temporal flow and point of view</a:t>
            </a:r>
          </a:p>
          <a:p>
            <a:pPr marL="432000" indent="-324000">
              <a:spcBef>
                <a:spcPts val="1134"/>
              </a:spcBef>
              <a:buClr>
                <a:srgbClr val="000000"/>
              </a:buClr>
              <a:buSzPct val="45000"/>
              <a:buFont typeface="Wingdings" charset="2"/>
              <a:buChar char=""/>
            </a:pPr>
            <a:r>
              <a:rPr lang="en-CA" sz="2400" b="0" strike="noStrike" spc="-1">
                <a:latin typeface="Nirmala UI Semilight"/>
              </a:rPr>
              <a:t>Description</a:t>
            </a:r>
          </a:p>
          <a:p>
            <a:pPr marL="864000" lvl="1" indent="-324000">
              <a:spcBef>
                <a:spcPts val="567"/>
              </a:spcBef>
              <a:buClr>
                <a:srgbClr val="000000"/>
              </a:buClr>
              <a:buSzPct val="45000"/>
              <a:buFont typeface="Wingdings" charset="2"/>
              <a:buChar char=""/>
            </a:pPr>
            <a:r>
              <a:rPr lang="en-CA" sz="1800" b="0" strike="noStrike" spc="-1">
                <a:latin typeface="Nirmala UI Semilight"/>
              </a:rPr>
              <a:t>To create a depiction of a person place or thing at a moment in time</a:t>
            </a:r>
          </a:p>
          <a:p>
            <a:pPr marL="432000" indent="-324000">
              <a:spcBef>
                <a:spcPts val="1134"/>
              </a:spcBef>
              <a:buClr>
                <a:srgbClr val="000000"/>
              </a:buClr>
              <a:buSzPct val="45000"/>
              <a:buFont typeface="Wingdings" charset="2"/>
              <a:buChar char=""/>
            </a:pPr>
            <a:r>
              <a:rPr lang="en-CA" sz="2400" b="0" strike="noStrike" spc="-1">
                <a:latin typeface="Nirmala UI Semilight"/>
              </a:rPr>
              <a:t>Report</a:t>
            </a:r>
          </a:p>
          <a:p>
            <a:pPr marL="864000" lvl="1" indent="-324000">
              <a:spcBef>
                <a:spcPts val="567"/>
              </a:spcBef>
              <a:buClr>
                <a:srgbClr val="000000"/>
              </a:buClr>
              <a:buSzPct val="45000"/>
              <a:buFont typeface="Wingdings" charset="2"/>
              <a:buChar char=""/>
            </a:pPr>
            <a:r>
              <a:rPr lang="en-CA" sz="1800" b="0" strike="noStrike" spc="-1">
                <a:latin typeface="Nirmala UI Semilight"/>
              </a:rPr>
              <a:t>To present events and individuals from the speakers point of view in current time.</a:t>
            </a:r>
          </a:p>
          <a:p>
            <a:pPr marL="432000" indent="-324000">
              <a:spcBef>
                <a:spcPts val="1134"/>
              </a:spcBef>
              <a:buClr>
                <a:srgbClr val="000000"/>
              </a:buClr>
              <a:buSzPct val="45000"/>
              <a:buFont typeface="Wingdings" charset="2"/>
              <a:buChar char=""/>
            </a:pPr>
            <a:r>
              <a:rPr lang="en-CA" sz="2400" b="0" strike="noStrike" spc="-1">
                <a:latin typeface="Nirmala UI Semilight"/>
              </a:rPr>
              <a:t>Information</a:t>
            </a:r>
          </a:p>
          <a:p>
            <a:pPr marL="864000" lvl="1" indent="-324000">
              <a:spcBef>
                <a:spcPts val="567"/>
              </a:spcBef>
              <a:buClr>
                <a:srgbClr val="000000"/>
              </a:buClr>
              <a:buSzPct val="45000"/>
              <a:buFont typeface="Wingdings" charset="2"/>
              <a:buChar char=""/>
            </a:pPr>
            <a:r>
              <a:rPr lang="en-CA" sz="1800" b="0" strike="noStrike" spc="-1">
                <a:latin typeface="Nirmala UI Semilight"/>
              </a:rPr>
              <a:t>To present a sequence of facts or steps that focuses on the logical flow of information</a:t>
            </a:r>
          </a:p>
          <a:p>
            <a:pPr marL="432000" indent="-324000">
              <a:spcBef>
                <a:spcPts val="1134"/>
              </a:spcBef>
              <a:buClr>
                <a:srgbClr val="000000"/>
              </a:buClr>
              <a:buSzPct val="45000"/>
              <a:buFont typeface="Wingdings" charset="2"/>
              <a:buChar char=""/>
            </a:pPr>
            <a:r>
              <a:rPr lang="en-CA" sz="2400" b="0" strike="noStrike" spc="-1">
                <a:latin typeface="Nirmala UI Semilight"/>
              </a:rPr>
              <a:t>Argument</a:t>
            </a:r>
          </a:p>
          <a:p>
            <a:pPr marL="864000" lvl="1" indent="-324000">
              <a:spcBef>
                <a:spcPts val="567"/>
              </a:spcBef>
              <a:buClr>
                <a:srgbClr val="000000"/>
              </a:buClr>
              <a:buSzPct val="45000"/>
              <a:buFont typeface="Wingdings" charset="2"/>
              <a:buChar char=""/>
            </a:pPr>
            <a:r>
              <a:rPr lang="en-CA" sz="1800" b="0" strike="noStrike" spc="-1">
                <a:latin typeface="Nirmala UI Semilight"/>
              </a:rPr>
              <a:t>To convince or persuade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Communications Skill </a:t>
            </a:r>
          </a:p>
        </p:txBody>
      </p:sp>
      <p:sp>
        <p:nvSpPr>
          <p:cNvPr id="39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We intuitively can recognize and use these modes without being aware of them</a:t>
            </a:r>
          </a:p>
          <a:p>
            <a:pPr marL="432000" indent="-324000">
              <a:spcBef>
                <a:spcPts val="1134"/>
              </a:spcBef>
              <a:buClr>
                <a:srgbClr val="000000"/>
              </a:buClr>
              <a:buSzPct val="45000"/>
              <a:buFont typeface="Wingdings" charset="2"/>
              <a:buChar char=""/>
            </a:pPr>
            <a:r>
              <a:rPr lang="en-CA" sz="2400" b="0" strike="noStrike" spc="-1">
                <a:latin typeface="Nirmala UI Semilight"/>
              </a:rPr>
              <a:t>Effective communication means being able to</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the discourse modes you encounter in a communication</a:t>
            </a:r>
          </a:p>
          <a:p>
            <a:pPr marL="864000" lvl="1" indent="-324000">
              <a:lnSpc>
                <a:spcPct val="100000"/>
              </a:lnSpc>
              <a:spcBef>
                <a:spcPts val="567"/>
              </a:spcBef>
              <a:buClr>
                <a:srgbClr val="000000"/>
              </a:buClr>
              <a:buSzPct val="45000"/>
              <a:buFont typeface="Wingdings" charset="2"/>
              <a:buChar char=""/>
            </a:pPr>
            <a:r>
              <a:rPr lang="en-CA" sz="1800" b="0" strike="noStrike" spc="-1">
                <a:latin typeface="Nirmala UI Semilight"/>
              </a:rPr>
              <a:t>Ensure the discourse mode of a communication is appropriate for your objectives, i.e. what you want the communication to accomplish</a:t>
            </a:r>
          </a:p>
          <a:p>
            <a:pPr marL="864000" lvl="1" indent="-324000">
              <a:spcBef>
                <a:spcPts val="567"/>
              </a:spcBef>
              <a:buClr>
                <a:srgbClr val="000000"/>
              </a:buClr>
              <a:buSzPct val="45000"/>
              <a:buFont typeface="Wingdings" charset="2"/>
              <a:buChar char=""/>
            </a:pPr>
            <a:r>
              <a:rPr lang="en-CA" sz="1800" b="0" strike="noStrike" spc="-1">
                <a:latin typeface="Nirmala UI Semilight"/>
              </a:rPr>
              <a:t>Be able to change the discourse mode if it is not appropriate for your objectives</a:t>
            </a:r>
          </a:p>
          <a:p>
            <a:pPr marL="432000" indent="-324000">
              <a:spcBef>
                <a:spcPts val="1134"/>
              </a:spcBef>
              <a:buClr>
                <a:srgbClr val="000000"/>
              </a:buClr>
              <a:buSzPct val="45000"/>
              <a:buFont typeface="Wingdings" charset="2"/>
              <a:buChar char=""/>
            </a:pPr>
            <a:endParaRPr lang="en-CA" sz="18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Communications Skill </a:t>
            </a:r>
          </a:p>
        </p:txBody>
      </p:sp>
      <p:sp>
        <p:nvSpPr>
          <p:cNvPr id="39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567"/>
              </a:spcBef>
              <a:buClr>
                <a:srgbClr val="000000"/>
              </a:buClr>
              <a:buSzPct val="45000"/>
              <a:buFont typeface="Wingdings" charset="2"/>
              <a:buChar char=""/>
            </a:pPr>
            <a:r>
              <a:rPr lang="en-CA" sz="2200" b="0" strike="noStrike" spc="-1">
                <a:latin typeface="Nirmala UI Semilight"/>
              </a:rPr>
              <a:t>We also encounter speakers who do not use an appropriate discourse mode for what they want to accomplish with the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As effective listeners, we can look past the mode to the actual content</a:t>
            </a:r>
          </a:p>
          <a:p>
            <a:pPr marL="864000" lvl="1" indent="-324000">
              <a:spcBef>
                <a:spcPts val="567"/>
              </a:spcBef>
              <a:buClr>
                <a:srgbClr val="000000"/>
              </a:buClr>
              <a:buSzPct val="45000"/>
              <a:buFont typeface="Wingdings" charset="2"/>
              <a:buChar char=""/>
            </a:pPr>
            <a:r>
              <a:rPr lang="en-CA" sz="1800" b="0" strike="noStrike" spc="-1">
                <a:latin typeface="Nirmala UI Semilight"/>
              </a:rPr>
              <a:t>For example, children often use an argument mode when they really should have been using a report mode</a:t>
            </a:r>
          </a:p>
          <a:p>
            <a:pPr marL="432000" indent="-324000">
              <a:spcBef>
                <a:spcPts val="1134"/>
              </a:spcBef>
              <a:buClr>
                <a:srgbClr val="000000"/>
              </a:buClr>
              <a:buSzPct val="45000"/>
              <a:buFont typeface="Wingdings" charset="2"/>
              <a:buChar char=""/>
            </a:pPr>
            <a:r>
              <a:rPr lang="en-CA" sz="2200" b="0" strike="noStrike" spc="-1">
                <a:latin typeface="Nirmala UI Semilight"/>
              </a:rPr>
              <a:t>We can also change the impact and effect of our message by using an unexpected mode to grab the listeners' attention</a:t>
            </a:r>
          </a:p>
          <a:p>
            <a:pPr marL="432000" indent="-324000">
              <a:spcBef>
                <a:spcPts val="1134"/>
              </a:spcBef>
              <a:buClr>
                <a:srgbClr val="000000"/>
              </a:buClr>
              <a:buSzPct val="45000"/>
              <a:buFont typeface="Wingdings" charset="2"/>
              <a:buChar char=""/>
            </a:pPr>
            <a:r>
              <a:rPr lang="en-CA" sz="2200" b="0" strike="noStrike" spc="-1">
                <a:latin typeface="Nirmala UI Semilight"/>
              </a:rPr>
              <a:t>For example, using a narrative mode instead of an argument mode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model</a:t>
            </a:r>
          </a:p>
        </p:txBody>
      </p:sp>
      <p:pic>
        <p:nvPicPr>
          <p:cNvPr id="324" name="Picture 323"/>
          <p:cNvPicPr/>
          <p:nvPr/>
        </p:nvPicPr>
        <p:blipFill>
          <a:blip r:embed="rId2"/>
          <a:stretch/>
        </p:blipFill>
        <p:spPr>
          <a:xfrm>
            <a:off x="1064520" y="1890360"/>
            <a:ext cx="9321480" cy="2409840"/>
          </a:xfrm>
          <a:prstGeom prst="rect">
            <a:avLst/>
          </a:prstGeom>
          <a:ln w="0">
            <a:noFill/>
          </a:ln>
        </p:spPr>
      </p:pic>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Pragmatics and Message Flow</a:t>
            </a:r>
          </a:p>
        </p:txBody>
      </p:sp>
      <p:sp>
        <p:nvSpPr>
          <p:cNvPr id="39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567"/>
              </a:spcBef>
              <a:buClr>
                <a:srgbClr val="000000"/>
              </a:buClr>
              <a:buSzPct val="45000"/>
              <a:buFont typeface="Wingdings" charset="2"/>
              <a:buChar char=""/>
            </a:pPr>
            <a:r>
              <a:rPr lang="en-CA" sz="2200" b="0" strike="noStrike" spc="-1">
                <a:latin typeface="Nirmala UI Semilight"/>
              </a:rPr>
              <a:t>The pragmatics of message is how the various "thoughts" or "topics" of the message are structured so that they can be understood by the receiver of the communication</a:t>
            </a:r>
          </a:p>
          <a:p>
            <a:pPr marL="432000" indent="-324000">
              <a:spcBef>
                <a:spcPts val="567"/>
              </a:spcBef>
              <a:buClr>
                <a:srgbClr val="000000"/>
              </a:buClr>
              <a:buSzPct val="45000"/>
              <a:buFont typeface="Wingdings" charset="2"/>
              <a:buChar char=""/>
            </a:pPr>
            <a:r>
              <a:rPr lang="en-CA" sz="2200" b="0" strike="noStrike" spc="-1">
                <a:latin typeface="Nirmala UI Semilight"/>
              </a:rPr>
              <a:t>Poor pragmatics in a message usually results in the listener wondering "What is that person talking about anyway?"</a:t>
            </a:r>
          </a:p>
          <a:p>
            <a:pPr marL="432000" indent="-324000">
              <a:spcBef>
                <a:spcPts val="567"/>
              </a:spcBef>
              <a:buClr>
                <a:srgbClr val="000000"/>
              </a:buClr>
              <a:buSzPct val="45000"/>
              <a:buFont typeface="Wingdings" charset="2"/>
              <a:buChar char=""/>
            </a:pPr>
            <a:endParaRPr lang="en-CA" sz="22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Pragmatics and Message Flow</a:t>
            </a:r>
          </a:p>
        </p:txBody>
      </p:sp>
      <p:sp>
        <p:nvSpPr>
          <p:cNvPr id="40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567"/>
              </a:spcBef>
              <a:buClr>
                <a:srgbClr val="000000"/>
              </a:buClr>
              <a:buSzPct val="45000"/>
              <a:buFont typeface="Wingdings" charset="2"/>
              <a:buChar char=""/>
            </a:pPr>
            <a:r>
              <a:rPr lang="en-CA" sz="2200" b="0" strike="noStrike" spc="-1">
                <a:latin typeface="Nirmala UI Semilight"/>
              </a:rPr>
              <a:t>The basic rules of pragmatics are</a:t>
            </a:r>
          </a:p>
          <a:p>
            <a:pPr marL="864000" lvl="1" indent="-324000">
              <a:spcBef>
                <a:spcPts val="567"/>
              </a:spcBef>
              <a:buClr>
                <a:srgbClr val="000000"/>
              </a:buClr>
              <a:buSzPct val="45000"/>
              <a:buFont typeface="Wingdings" charset="2"/>
              <a:buChar char=""/>
            </a:pPr>
            <a:r>
              <a:rPr lang="en-CA" sz="1800" b="0" strike="noStrike" spc="-1">
                <a:latin typeface="Nirmala UI Semilight"/>
              </a:rPr>
              <a:t>Talk about one topic at a time</a:t>
            </a:r>
          </a:p>
          <a:p>
            <a:pPr marL="864000" lvl="1" indent="-324000">
              <a:spcBef>
                <a:spcPts val="567"/>
              </a:spcBef>
              <a:buClr>
                <a:srgbClr val="000000"/>
              </a:buClr>
              <a:buSzPct val="45000"/>
              <a:buFont typeface="Wingdings" charset="2"/>
              <a:buChar char=""/>
            </a:pPr>
            <a:r>
              <a:rPr lang="en-CA" sz="1800" b="0" strike="noStrike" spc="-1">
                <a:latin typeface="Nirmala UI Semilight"/>
              </a:rPr>
              <a:t>If you switch topics, let the listener know</a:t>
            </a:r>
          </a:p>
          <a:p>
            <a:pPr marL="864000" lvl="1" indent="-324000">
              <a:spcBef>
                <a:spcPts val="567"/>
              </a:spcBef>
              <a:buClr>
                <a:srgbClr val="000000"/>
              </a:buClr>
              <a:buSzPct val="45000"/>
              <a:buFont typeface="Wingdings" charset="2"/>
              <a:buChar char=""/>
            </a:pPr>
            <a:r>
              <a:rPr lang="en-CA" sz="1800" b="0" strike="noStrike" spc="-1">
                <a:latin typeface="Nirmala UI Semilight"/>
              </a:rPr>
              <a:t>If you deviate from the expected flow of the discourse, let the listener know</a:t>
            </a:r>
          </a:p>
          <a:p>
            <a:pPr marL="864000" lvl="1" indent="-324000">
              <a:spcBef>
                <a:spcPts val="567"/>
              </a:spcBef>
              <a:buClr>
                <a:srgbClr val="000000"/>
              </a:buClr>
              <a:buSzPct val="45000"/>
              <a:buFont typeface="Wingdings" charset="2"/>
              <a:buChar char=""/>
            </a:pPr>
            <a:r>
              <a:rPr lang="en-CA" sz="1800" b="0" strike="noStrike" spc="-1">
                <a:latin typeface="Nirmala UI Semilight"/>
              </a:rPr>
              <a:t>Follow the rules of flow for the discourse mode you are using</a:t>
            </a:r>
          </a:p>
          <a:p>
            <a:pPr marL="864000" lvl="1" indent="-324000">
              <a:spcBef>
                <a:spcPts val="567"/>
              </a:spcBef>
              <a:buClr>
                <a:srgbClr val="000000"/>
              </a:buClr>
              <a:buSzPct val="45000"/>
              <a:buFont typeface="Wingdings" charset="2"/>
              <a:buChar char=""/>
            </a:pPr>
            <a:r>
              <a:rPr lang="en-CA" sz="1800" b="0" strike="noStrike" spc="-1">
                <a:latin typeface="Nirmala UI Semilight"/>
              </a:rPr>
              <a:t>Backtrack and try again if the listener does not understand</a:t>
            </a:r>
          </a:p>
          <a:p>
            <a:pPr marL="432000" indent="-324000">
              <a:spcBef>
                <a:spcPts val="567"/>
              </a:spcBef>
              <a:buClr>
                <a:srgbClr val="000000"/>
              </a:buClr>
              <a:buSzPct val="45000"/>
              <a:buFont typeface="Wingdings" charset="2"/>
              <a:buChar char=""/>
            </a:pPr>
            <a:r>
              <a:rPr lang="en-CA" sz="2200" b="0" strike="noStrike" spc="-1">
                <a:latin typeface="Nirmala UI Semilight"/>
              </a:rPr>
              <a:t>Rules of pragmatics are universal.</a:t>
            </a:r>
          </a:p>
          <a:p>
            <a:pPr marL="864000" lvl="1" indent="-324000">
              <a:spcBef>
                <a:spcPts val="567"/>
              </a:spcBef>
              <a:buClr>
                <a:srgbClr val="000000"/>
              </a:buClr>
              <a:buSzPct val="45000"/>
              <a:buFont typeface="Wingdings" charset="2"/>
              <a:buChar char=""/>
            </a:pPr>
            <a:r>
              <a:rPr lang="en-CA" sz="1800" b="0" strike="noStrike" spc="-1">
                <a:latin typeface="Nirmala UI Semilight"/>
              </a:rPr>
              <a:t>Pragmatic markers are often part of the syntax of a language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Pragmatics: Topic and Comment  </a:t>
            </a:r>
          </a:p>
        </p:txBody>
      </p:sp>
      <p:sp>
        <p:nvSpPr>
          <p:cNvPr id="403" name="PlaceHolder 2"/>
          <p:cNvSpPr>
            <a:spLocks noGrp="1"/>
          </p:cNvSpPr>
          <p:nvPr>
            <p:ph/>
          </p:nvPr>
        </p:nvSpPr>
        <p:spPr>
          <a:xfrm>
            <a:off x="424800" y="1051200"/>
            <a:ext cx="10340640" cy="2767680"/>
          </a:xfrm>
          <a:prstGeom prst="rect">
            <a:avLst/>
          </a:prstGeom>
          <a:noFill/>
          <a:ln w="0">
            <a:noFill/>
          </a:ln>
        </p:spPr>
        <p:txBody>
          <a:bodyPr lIns="0" tIns="0" rIns="0" bIns="0" anchor="t">
            <a:normAutofit/>
          </a:bodyPr>
          <a:lstStyle/>
          <a:p>
            <a:pPr marL="432000" indent="-324000">
              <a:spcBef>
                <a:spcPts val="567"/>
              </a:spcBef>
              <a:buClr>
                <a:srgbClr val="000000"/>
              </a:buClr>
              <a:buSzPct val="45000"/>
              <a:buFont typeface="Wingdings" charset="2"/>
              <a:buChar char=""/>
            </a:pPr>
            <a:r>
              <a:rPr lang="en-CA" sz="2200" b="0" strike="noStrike" spc="-1">
                <a:latin typeface="Nirmala UI Semilight"/>
              </a:rPr>
              <a:t>Topic – what we are talking about</a:t>
            </a:r>
          </a:p>
          <a:p>
            <a:pPr marL="432000" indent="-324000">
              <a:spcBef>
                <a:spcPts val="567"/>
              </a:spcBef>
              <a:buClr>
                <a:srgbClr val="000000"/>
              </a:buClr>
              <a:buSzPct val="45000"/>
              <a:buFont typeface="Wingdings" charset="2"/>
              <a:buChar char=""/>
            </a:pPr>
            <a:r>
              <a:rPr lang="en-CA" sz="2200" b="0" strike="noStrike" spc="-1">
                <a:latin typeface="Nirmala UI Semilight"/>
              </a:rPr>
              <a:t>Comment – the information we are presenting about the topic</a:t>
            </a:r>
          </a:p>
          <a:p>
            <a:pPr marL="432000" indent="-324000">
              <a:spcBef>
                <a:spcPts val="567"/>
              </a:spcBef>
              <a:buClr>
                <a:srgbClr val="000000"/>
              </a:buClr>
              <a:buSzPct val="45000"/>
              <a:buFont typeface="Wingdings" charset="2"/>
              <a:buChar char=""/>
            </a:pPr>
            <a:r>
              <a:rPr lang="en-CA" sz="2200" b="0" strike="noStrike" spc="-1">
                <a:latin typeface="Nirmala UI Semilight"/>
              </a:rPr>
              <a:t>In the narrative below, we see an example of topic continuity</a:t>
            </a:r>
          </a:p>
          <a:p>
            <a:pPr marL="864000" lvl="1" indent="-324000">
              <a:spcBef>
                <a:spcPts val="567"/>
              </a:spcBef>
              <a:buClr>
                <a:srgbClr val="000000"/>
              </a:buClr>
              <a:buSzPct val="45000"/>
              <a:buFont typeface="Wingdings" charset="2"/>
              <a:buChar char=""/>
            </a:pPr>
            <a:r>
              <a:rPr lang="en-CA" sz="1800" b="0" strike="noStrike" spc="-1">
                <a:latin typeface="Nirmala UI Semilight"/>
              </a:rPr>
              <a:t>Each time the topic switches, the pragmatic marker is highlighted in red</a:t>
            </a:r>
          </a:p>
          <a:p>
            <a:pPr marL="864000" lvl="1" indent="-324000">
              <a:spcBef>
                <a:spcPts val="567"/>
              </a:spcBef>
              <a:buClr>
                <a:srgbClr val="000000"/>
              </a:buClr>
              <a:buSzPct val="45000"/>
              <a:buFont typeface="Wingdings" charset="2"/>
              <a:buChar char=""/>
            </a:pPr>
            <a:r>
              <a:rPr lang="en-CA" sz="1800" b="0" strike="noStrike" spc="-1">
                <a:latin typeface="Nirmala UI Semilight"/>
              </a:rPr>
              <a:t>When John is the topic, the text is in black, and when the other guy is the topic, the text is in green</a:t>
            </a:r>
          </a:p>
          <a:p>
            <a:pPr marL="864000" lvl="1" indent="-324000">
              <a:spcBef>
                <a:spcPts val="567"/>
              </a:spcBef>
              <a:buClr>
                <a:srgbClr val="000000"/>
              </a:buClr>
              <a:buSzPct val="45000"/>
              <a:buFont typeface="Wingdings" charset="2"/>
              <a:buChar char=""/>
            </a:pPr>
            <a:r>
              <a:rPr lang="en-CA" sz="1800" b="0" strike="noStrike" spc="-1">
                <a:latin typeface="Nirmala UI Semilight"/>
              </a:rPr>
              <a:t>Knowing the topic enables us to keep track of what "he" refers to</a:t>
            </a:r>
          </a:p>
        </p:txBody>
      </p:sp>
      <p:sp>
        <p:nvSpPr>
          <p:cNvPr id="404" name="TextBox 403"/>
          <p:cNvSpPr txBox="1"/>
          <p:nvPr/>
        </p:nvSpPr>
        <p:spPr>
          <a:xfrm>
            <a:off x="1294560" y="4160160"/>
            <a:ext cx="8822520" cy="1882080"/>
          </a:xfrm>
          <a:prstGeom prst="rect">
            <a:avLst/>
          </a:prstGeom>
          <a:noFill/>
          <a:ln w="0">
            <a:noFill/>
          </a:ln>
        </p:spPr>
        <p:txBody>
          <a:bodyPr lIns="90000" tIns="45000" rIns="90000" bIns="45000" anchor="t">
            <a:noAutofit/>
          </a:bodyPr>
          <a:lstStyle/>
          <a:p>
            <a:r>
              <a:rPr lang="en-CA" sz="1800" b="0" strike="noStrike" spc="-1">
                <a:solidFill>
                  <a:srgbClr val="FF0000"/>
                </a:solidFill>
                <a:latin typeface="Arial"/>
              </a:rPr>
              <a:t>Let me tell you about John</a:t>
            </a:r>
            <a:r>
              <a:rPr lang="en-CA" sz="1800" b="0" strike="noStrike" spc="-1">
                <a:solidFill>
                  <a:srgbClr val="0000FF"/>
                </a:solidFill>
                <a:latin typeface="Arial"/>
              </a:rPr>
              <a:t>.</a:t>
            </a:r>
            <a:r>
              <a:rPr lang="en-CA" sz="1800" b="0" strike="noStrike" spc="-1">
                <a:latin typeface="Arial"/>
              </a:rPr>
              <a:t> </a:t>
            </a:r>
            <a:r>
              <a:rPr lang="en-CA" sz="1800" b="0" strike="noStrike" spc="-1">
                <a:solidFill>
                  <a:srgbClr val="0000FF"/>
                </a:solidFill>
                <a:latin typeface="Arial"/>
              </a:rPr>
              <a:t> </a:t>
            </a:r>
            <a:r>
              <a:rPr lang="en-CA" sz="1800" b="0" strike="noStrike" spc="-1">
                <a:solidFill>
                  <a:srgbClr val="000000"/>
                </a:solidFill>
                <a:latin typeface="Arial"/>
              </a:rPr>
              <a:t>He</a:t>
            </a:r>
            <a:r>
              <a:rPr lang="en-CA" sz="1800" b="0" strike="noStrike" spc="-1">
                <a:latin typeface="Arial"/>
              </a:rPr>
              <a:t> is a good friend of mine, but he does like to drink a little too much.  One evening, </a:t>
            </a:r>
            <a:r>
              <a:rPr lang="en-CA" sz="1800" b="0" strike="noStrike" spc="-1">
                <a:solidFill>
                  <a:srgbClr val="000000"/>
                </a:solidFill>
                <a:latin typeface="Arial"/>
              </a:rPr>
              <a:t>he headed off the the local pub for a couple of brews. After a few, this guy walked in who John used to work with. He rea</a:t>
            </a:r>
            <a:r>
              <a:rPr lang="en-CA" sz="1800" b="0" strike="noStrike" spc="-1">
                <a:latin typeface="Arial"/>
              </a:rPr>
              <a:t>lly hated this guy. </a:t>
            </a:r>
            <a:r>
              <a:rPr lang="en-CA" sz="1800" b="0" strike="noStrike" spc="-1">
                <a:solidFill>
                  <a:srgbClr val="FF0000"/>
                </a:solidFill>
                <a:latin typeface="Arial"/>
              </a:rPr>
              <a:t>As for the new guy</a:t>
            </a:r>
            <a:r>
              <a:rPr lang="en-CA" sz="1800" b="0" strike="noStrike" spc="-1">
                <a:latin typeface="Arial"/>
              </a:rPr>
              <a:t>, </a:t>
            </a:r>
            <a:r>
              <a:rPr lang="en-CA" sz="1800" b="1" strike="noStrike" spc="-1">
                <a:solidFill>
                  <a:srgbClr val="00AE00"/>
                </a:solidFill>
                <a:latin typeface="Arial"/>
              </a:rPr>
              <a:t>he didn't really feel any which way about John so he just got himself a table and ordered a rum an coke. </a:t>
            </a:r>
            <a:r>
              <a:rPr lang="en-CA" sz="1800" b="0" strike="noStrike" spc="-1">
                <a:latin typeface="Arial"/>
              </a:rPr>
              <a:t> </a:t>
            </a:r>
            <a:r>
              <a:rPr lang="en-CA" sz="1800" b="0" strike="noStrike" spc="-1">
                <a:solidFill>
                  <a:srgbClr val="FF0000"/>
                </a:solidFill>
                <a:latin typeface="Arial"/>
              </a:rPr>
              <a:t>John</a:t>
            </a:r>
            <a:r>
              <a:rPr lang="en-CA" sz="1800" b="0" strike="noStrike" spc="-1">
                <a:solidFill>
                  <a:srgbClr val="000000"/>
                </a:solidFill>
                <a:latin typeface="Arial"/>
              </a:rPr>
              <a:t> kept staring at the guy and got madder and madder until he finally got up and went over to where he was sitting. He started cussing him until the guy laughed in his face. So he hit him.</a:t>
            </a:r>
            <a:endParaRPr lang="en-CA" sz="1800" b="0" strike="noStrike" spc="-1">
              <a:latin typeface="Arial"/>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Why Topic Flow is Important </a:t>
            </a:r>
          </a:p>
        </p:txBody>
      </p:sp>
      <p:sp>
        <p:nvSpPr>
          <p:cNvPr id="40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person that controls the flow of topics controls the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In most communications, the control over topics tends to pass back and forth between the participants, especially in informal communications</a:t>
            </a:r>
          </a:p>
          <a:p>
            <a:pPr marL="864000" lvl="1" indent="-324000">
              <a:spcBef>
                <a:spcPts val="567"/>
              </a:spcBef>
              <a:buClr>
                <a:srgbClr val="000000"/>
              </a:buClr>
              <a:buSzPct val="45000"/>
              <a:buFont typeface="Wingdings" charset="2"/>
              <a:buChar char=""/>
            </a:pPr>
            <a:r>
              <a:rPr lang="en-CA" sz="1800" b="0" strike="noStrike" spc="-1">
                <a:latin typeface="Nirmala UI Semilight"/>
              </a:rPr>
              <a:t>In more structured communications, the control over the topic flow is much more formally established</a:t>
            </a:r>
          </a:p>
          <a:p>
            <a:pPr marL="1296000" lvl="2" indent="-288000">
              <a:spcBef>
                <a:spcPts val="850"/>
              </a:spcBef>
              <a:buClr>
                <a:srgbClr val="000000"/>
              </a:buClr>
              <a:buSzPct val="45000"/>
              <a:buFont typeface="Wingdings" charset="2"/>
              <a:buChar char=""/>
            </a:pPr>
            <a:r>
              <a:rPr lang="en-CA" sz="1400" b="0" strike="noStrike" spc="-1">
                <a:latin typeface="Nirmala UI Semilight"/>
              </a:rPr>
              <a:t>Eg. In a job interview, being stopped for speeding, ordering lunch.</a:t>
            </a:r>
          </a:p>
          <a:p>
            <a:pPr marL="432000" indent="-324000">
              <a:spcBef>
                <a:spcPts val="1134"/>
              </a:spcBef>
              <a:buClr>
                <a:srgbClr val="000000"/>
              </a:buClr>
              <a:buSzPct val="45000"/>
              <a:buFont typeface="Wingdings" charset="2"/>
              <a:buChar char=""/>
            </a:pPr>
            <a:r>
              <a:rPr lang="en-CA" sz="2400" b="0" strike="noStrike" spc="-1">
                <a:latin typeface="Nirmala UI Semilight"/>
              </a:rPr>
              <a:t>It is possible to subvert the normal flow of control over the flow of topics</a:t>
            </a:r>
          </a:p>
          <a:p>
            <a:pPr marL="864000" lvl="1" indent="-324000">
              <a:spcBef>
                <a:spcPts val="567"/>
              </a:spcBef>
              <a:buClr>
                <a:srgbClr val="000000"/>
              </a:buClr>
              <a:buSzPct val="45000"/>
              <a:buFont typeface="Wingdings" charset="2"/>
              <a:buChar char=""/>
            </a:pPr>
            <a:r>
              <a:rPr lang="en-CA" sz="1800" b="0" strike="noStrike" spc="-1">
                <a:latin typeface="Nirmala UI Semilight"/>
              </a:rPr>
              <a:t>An effective communications skill is learning how to prevent someone else from hijacking a communication by being able to identify and block these subversions</a:t>
            </a:r>
          </a:p>
          <a:p>
            <a:pPr marL="432000" indent="-324000">
              <a:spcBef>
                <a:spcPts val="1134"/>
              </a:spcBef>
              <a:buClr>
                <a:srgbClr val="000000"/>
              </a:buClr>
              <a:buSzPct val="45000"/>
              <a:buFont typeface="Wingdings" charset="2"/>
              <a:buChar char=""/>
            </a:pPr>
            <a:r>
              <a:rPr lang="en-CA" sz="2400" b="0" strike="noStrike" spc="-1">
                <a:latin typeface="Nirmala UI Semilight"/>
              </a:rPr>
              <a:t>The most effective way of controlling a topic flow is by asking a question</a:t>
            </a:r>
          </a:p>
          <a:p>
            <a:pPr marL="864000" lvl="1" indent="-324000">
              <a:spcBef>
                <a:spcPts val="567"/>
              </a:spcBef>
              <a:buClr>
                <a:srgbClr val="000000"/>
              </a:buClr>
              <a:buSzPct val="45000"/>
              <a:buFont typeface="Wingdings" charset="2"/>
              <a:buChar char=""/>
            </a:pPr>
            <a:r>
              <a:rPr lang="en-CA" sz="1800" b="0" strike="noStrike" spc="-1">
                <a:latin typeface="Nirmala UI Semilight"/>
              </a:rPr>
              <a:t>Questions are used to introduce new topics or return to old topics</a:t>
            </a:r>
          </a:p>
          <a:p>
            <a:pPr marL="864000" lvl="1" indent="-324000">
              <a:spcBef>
                <a:spcPts val="567"/>
              </a:spcBef>
              <a:buClr>
                <a:srgbClr val="000000"/>
              </a:buClr>
              <a:buSzPct val="45000"/>
              <a:buFont typeface="Wingdings" charset="2"/>
              <a:buChar char=""/>
            </a:pPr>
            <a:r>
              <a:rPr lang="en-CA" sz="1800" b="0" strike="noStrike" spc="-1">
                <a:latin typeface="Nirmala UI Semilight"/>
              </a:rPr>
              <a:t>As we shall see in the next module, the social context of the conversation makes questions very powerful</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Discourse Flow </a:t>
            </a:r>
          </a:p>
        </p:txBody>
      </p:sp>
      <p:sp>
        <p:nvSpPr>
          <p:cNvPr id="408"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5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One of the fundamental rules of discourse flow is "iconicity" </a:t>
            </a:r>
          </a:p>
          <a:p>
            <a:pPr marL="864000" lvl="1" indent="-324000">
              <a:spcBef>
                <a:spcPts val="567"/>
              </a:spcBef>
              <a:buClr>
                <a:srgbClr val="000000"/>
              </a:buClr>
              <a:buSzPct val="45000"/>
              <a:buFont typeface="Wingdings" charset="2"/>
              <a:buChar char=""/>
            </a:pPr>
            <a:r>
              <a:rPr lang="en-CA" sz="1800" b="0" strike="noStrike" spc="-1">
                <a:latin typeface="Nirmala UI Semilight"/>
              </a:rPr>
              <a:t>The distance between two things in discourse mirrors the actual distance between them</a:t>
            </a:r>
          </a:p>
          <a:p>
            <a:pPr marL="1296000" lvl="2" indent="-288000">
              <a:spcBef>
                <a:spcPts val="850"/>
              </a:spcBef>
              <a:buClr>
                <a:srgbClr val="000000"/>
              </a:buClr>
              <a:buSzPct val="45000"/>
              <a:buFont typeface="Wingdings" charset="2"/>
              <a:buChar char=""/>
            </a:pPr>
            <a:r>
              <a:rPr lang="en-CA" sz="1400" b="0" strike="noStrike" spc="-1">
                <a:latin typeface="Nirmala UI Semilight"/>
              </a:rPr>
              <a:t>Distance is measured in terms of logical connectedness, or their separation in time or space</a:t>
            </a:r>
          </a:p>
          <a:p>
            <a:pPr marL="864000" lvl="1" indent="-324000">
              <a:spcBef>
                <a:spcPts val="567"/>
              </a:spcBef>
              <a:buClr>
                <a:srgbClr val="000000"/>
              </a:buClr>
              <a:buSzPct val="45000"/>
              <a:buFont typeface="Wingdings" charset="2"/>
              <a:buChar char=""/>
            </a:pPr>
            <a:r>
              <a:rPr lang="en-CA" sz="1800" b="0" strike="noStrike" spc="-1">
                <a:latin typeface="Nirmala UI Semilight"/>
              </a:rPr>
              <a:t>In the second sentence, the implication is that John and Mary went to the movies together, while the first does not make that implication</a:t>
            </a:r>
          </a:p>
          <a:p>
            <a:pPr marL="1296000" lvl="2" indent="-288000">
              <a:spcBef>
                <a:spcPts val="850"/>
              </a:spcBef>
              <a:buClr>
                <a:srgbClr val="000000"/>
              </a:buClr>
              <a:buSzPct val="45000"/>
              <a:buFont typeface="Wingdings" charset="2"/>
              <a:buChar char=""/>
            </a:pPr>
            <a:r>
              <a:rPr lang="en-CA" sz="1400" b="0" strike="noStrike" spc="-1">
                <a:latin typeface="Nirmala UI Semilight"/>
              </a:rPr>
              <a:t>John when to the movies and Mary went to the movies</a:t>
            </a:r>
          </a:p>
          <a:p>
            <a:pPr marL="1296000" lvl="2" indent="-288000">
              <a:spcBef>
                <a:spcPts val="850"/>
              </a:spcBef>
              <a:buClr>
                <a:srgbClr val="000000"/>
              </a:buClr>
              <a:buSzPct val="45000"/>
              <a:buFont typeface="Wingdings" charset="2"/>
              <a:buChar char=""/>
            </a:pPr>
            <a:r>
              <a:rPr lang="en-CA" sz="1400" b="0" strike="noStrike" spc="-1">
                <a:latin typeface="Nirmala UI Semilight"/>
              </a:rPr>
              <a:t>John and Mary went to the movies</a:t>
            </a:r>
          </a:p>
          <a:p>
            <a:pPr marL="864000" lvl="1" indent="-324000">
              <a:spcBef>
                <a:spcPts val="567"/>
              </a:spcBef>
              <a:buClr>
                <a:srgbClr val="000000"/>
              </a:buClr>
              <a:buSzPct val="45000"/>
              <a:buFont typeface="Wingdings" charset="2"/>
              <a:buChar char=""/>
            </a:pPr>
            <a:r>
              <a:rPr lang="en-CA" sz="1800" b="0" strike="noStrike" spc="-1">
                <a:latin typeface="Nirmala UI Semilight"/>
              </a:rPr>
              <a:t>In the second sentence, the implication is that the eating immediately followed the cooking, while the first does not have that implication</a:t>
            </a:r>
          </a:p>
          <a:p>
            <a:pPr marL="1296000" lvl="2" indent="-288000">
              <a:spcBef>
                <a:spcPts val="850"/>
              </a:spcBef>
              <a:buClr>
                <a:srgbClr val="000000"/>
              </a:buClr>
              <a:buSzPct val="45000"/>
              <a:buFont typeface="Wingdings" charset="2"/>
              <a:buChar char=""/>
            </a:pPr>
            <a:r>
              <a:rPr lang="en-CA" sz="1400" b="0" strike="noStrike" spc="-1">
                <a:latin typeface="Nirmala UI Semilight"/>
              </a:rPr>
              <a:t>I cooked a steak. I ate it.</a:t>
            </a:r>
          </a:p>
          <a:p>
            <a:pPr marL="1296000" lvl="2" indent="-288000">
              <a:spcBef>
                <a:spcPts val="850"/>
              </a:spcBef>
              <a:buClr>
                <a:srgbClr val="000000"/>
              </a:buClr>
              <a:buSzPct val="45000"/>
              <a:buFont typeface="Wingdings" charset="2"/>
              <a:buChar char=""/>
            </a:pPr>
            <a:r>
              <a:rPr lang="en-CA" sz="1400" b="0" strike="noStrike" spc="-1">
                <a:latin typeface="Nirmala UI Semilight"/>
              </a:rPr>
              <a:t>I cooked and ate a steak</a:t>
            </a:r>
          </a:p>
          <a:p>
            <a:pPr marL="864000" lvl="1" indent="-324000">
              <a:spcBef>
                <a:spcPts val="567"/>
              </a:spcBef>
              <a:buClr>
                <a:srgbClr val="000000"/>
              </a:buClr>
              <a:buSzPct val="45000"/>
              <a:buFont typeface="Wingdings" charset="2"/>
              <a:buChar char=""/>
            </a:pPr>
            <a:r>
              <a:rPr lang="en-CA" sz="1800" b="0" strike="noStrike" spc="-1">
                <a:latin typeface="Nirmala UI Semilight"/>
              </a:rPr>
              <a:t>In the second sentence, the implication is that the horse and wagon are physically in the same location</a:t>
            </a:r>
          </a:p>
          <a:p>
            <a:pPr marL="1296000" lvl="2" indent="-288000">
              <a:spcBef>
                <a:spcPts val="850"/>
              </a:spcBef>
              <a:buClr>
                <a:srgbClr val="000000"/>
              </a:buClr>
              <a:buSzPct val="45000"/>
              <a:buFont typeface="Wingdings" charset="2"/>
              <a:buChar char=""/>
            </a:pPr>
            <a:r>
              <a:rPr lang="en-CA" sz="1400" b="0" strike="noStrike" spc="-1">
                <a:latin typeface="Nirmala UI Semilight"/>
              </a:rPr>
              <a:t>I saw a horse today and I saw a wagon</a:t>
            </a:r>
          </a:p>
          <a:p>
            <a:pPr marL="1296000" lvl="2" indent="-288000">
              <a:spcBef>
                <a:spcPts val="850"/>
              </a:spcBef>
              <a:buClr>
                <a:srgbClr val="000000"/>
              </a:buClr>
              <a:buSzPct val="45000"/>
              <a:buFont typeface="Wingdings" charset="2"/>
              <a:buChar char=""/>
            </a:pPr>
            <a:r>
              <a:rPr lang="en-CA" sz="1400" b="0" strike="noStrike" spc="-1">
                <a:latin typeface="Nirmala UI Semilight"/>
              </a:rPr>
              <a:t>I saw a horse and wagon today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Discourse Flow </a:t>
            </a:r>
          </a:p>
        </p:txBody>
      </p:sp>
      <p:sp>
        <p:nvSpPr>
          <p:cNvPr id="41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Another form of iconicity has to do with sequencing</a:t>
            </a:r>
          </a:p>
          <a:p>
            <a:pPr marL="864000" lvl="1" indent="-324000">
              <a:spcBef>
                <a:spcPts val="567"/>
              </a:spcBef>
              <a:buClr>
                <a:srgbClr val="000000"/>
              </a:buClr>
              <a:buSzPct val="45000"/>
              <a:buFont typeface="Wingdings" charset="2"/>
              <a:buChar char=""/>
            </a:pPr>
            <a:r>
              <a:rPr lang="en-CA" sz="1800" b="0" strike="noStrike" spc="-1">
                <a:latin typeface="Nirmala UI Semilight"/>
              </a:rPr>
              <a:t>The order of event in the discourse generally mirrors their causal or temporal ordering.</a:t>
            </a:r>
          </a:p>
          <a:p>
            <a:pPr marL="864000" lvl="1" indent="-324000">
              <a:spcBef>
                <a:spcPts val="567"/>
              </a:spcBef>
              <a:buClr>
                <a:srgbClr val="000000"/>
              </a:buClr>
              <a:buSzPct val="45000"/>
              <a:buFont typeface="Wingdings" charset="2"/>
              <a:buChar char=""/>
            </a:pPr>
            <a:r>
              <a:rPr lang="en-CA" sz="1800" b="0" strike="noStrike" spc="-1">
                <a:latin typeface="Nirmala UI Semilight"/>
              </a:rPr>
              <a:t>Consider the following sentences</a:t>
            </a:r>
          </a:p>
          <a:p>
            <a:pPr marL="1296000" lvl="2" indent="-288000">
              <a:spcBef>
                <a:spcPts val="850"/>
              </a:spcBef>
              <a:buClr>
                <a:srgbClr val="000000"/>
              </a:buClr>
              <a:buSzPct val="45000"/>
              <a:buFont typeface="Wingdings" charset="2"/>
              <a:buChar char=""/>
            </a:pPr>
            <a:r>
              <a:rPr lang="en-CA" sz="1400" b="0" strike="noStrike" spc="-1">
                <a:latin typeface="Nirmala UI Semilight"/>
              </a:rPr>
              <a:t>Paul was shot three times by a mugger.  He died last night.</a:t>
            </a:r>
          </a:p>
          <a:p>
            <a:pPr marL="1296000" lvl="2" indent="-288000">
              <a:spcBef>
                <a:spcPts val="850"/>
              </a:spcBef>
              <a:buClr>
                <a:srgbClr val="000000"/>
              </a:buClr>
              <a:buSzPct val="45000"/>
              <a:buFont typeface="Wingdings" charset="2"/>
              <a:buChar char=""/>
            </a:pPr>
            <a:r>
              <a:rPr lang="en-CA" sz="1400" b="0" strike="noStrike" spc="-1">
                <a:latin typeface="Nirmala UI Semilight"/>
              </a:rPr>
              <a:t>I got up this morning, had a shower and got dressed.</a:t>
            </a:r>
          </a:p>
          <a:p>
            <a:pPr marL="1296000" lvl="2" indent="-288000">
              <a:spcBef>
                <a:spcPts val="850"/>
              </a:spcBef>
              <a:buClr>
                <a:srgbClr val="000000"/>
              </a:buClr>
              <a:buSzPct val="45000"/>
              <a:buFont typeface="Wingdings" charset="2"/>
              <a:buChar char=""/>
            </a:pPr>
            <a:r>
              <a:rPr lang="en-CA" sz="1400" b="0" strike="noStrike" spc="-1">
                <a:latin typeface="Nirmala UI Semilight"/>
              </a:rPr>
              <a:t>I got up this morning, got dressed and had a shower.</a:t>
            </a:r>
          </a:p>
          <a:p>
            <a:pPr marL="1296000" lvl="2" indent="-288000">
              <a:spcBef>
                <a:spcPts val="850"/>
              </a:spcBef>
              <a:buClr>
                <a:srgbClr val="000000"/>
              </a:buClr>
              <a:buSzPct val="45000"/>
              <a:buFont typeface="Wingdings" charset="2"/>
              <a:buChar char=""/>
            </a:pPr>
            <a:r>
              <a:rPr lang="en-CA" sz="1400" b="0" strike="noStrike" spc="-1">
                <a:latin typeface="Nirmala UI Semilight"/>
              </a:rPr>
              <a:t>I got up this morning, got dressed and then had a shower.</a:t>
            </a:r>
          </a:p>
          <a:p>
            <a:pPr marL="864000" lvl="1" indent="-324000">
              <a:spcBef>
                <a:spcPts val="567"/>
              </a:spcBef>
              <a:buClr>
                <a:srgbClr val="000000"/>
              </a:buClr>
              <a:buSzPct val="45000"/>
              <a:buFont typeface="Wingdings" charset="2"/>
              <a:buChar char=""/>
            </a:pPr>
            <a:r>
              <a:rPr lang="en-CA" sz="1800" b="0" strike="noStrike" spc="-1">
                <a:latin typeface="Nirmala UI Semilight"/>
              </a:rPr>
              <a:t>The first sentence shows an example of logical sequencing, the implication is that Paul died as a result of being shot</a:t>
            </a:r>
          </a:p>
          <a:p>
            <a:pPr marL="864000" lvl="1" indent="-324000">
              <a:spcBef>
                <a:spcPts val="567"/>
              </a:spcBef>
              <a:buClr>
                <a:srgbClr val="000000"/>
              </a:buClr>
              <a:buSzPct val="45000"/>
              <a:buFont typeface="Wingdings" charset="2"/>
              <a:buChar char=""/>
            </a:pPr>
            <a:r>
              <a:rPr lang="en-CA" sz="1800" b="0" strike="noStrike" spc="-1">
                <a:latin typeface="Nirmala UI Semilight"/>
              </a:rPr>
              <a:t>The second sentence implies that I got dressed after I had a shower</a:t>
            </a:r>
          </a:p>
          <a:p>
            <a:pPr marL="864000" lvl="1" indent="-324000">
              <a:spcBef>
                <a:spcPts val="567"/>
              </a:spcBef>
              <a:buClr>
                <a:srgbClr val="000000"/>
              </a:buClr>
              <a:buSzPct val="45000"/>
              <a:buFont typeface="Wingdings" charset="2"/>
              <a:buChar char=""/>
            </a:pPr>
            <a:r>
              <a:rPr lang="en-CA" sz="1800" b="0" strike="noStrike" spc="-1">
                <a:latin typeface="Nirmala UI Semilight"/>
              </a:rPr>
              <a:t>Interestingly enough, in experiments when subjects listened to the third sentence and asked to repeat it, most responded with the second sentence</a:t>
            </a:r>
          </a:p>
          <a:p>
            <a:pPr marL="864000" lvl="1" indent="-324000">
              <a:spcBef>
                <a:spcPts val="567"/>
              </a:spcBef>
              <a:buClr>
                <a:srgbClr val="000000"/>
              </a:buClr>
              <a:buSzPct val="45000"/>
              <a:buFont typeface="Wingdings" charset="2"/>
              <a:buChar char=""/>
            </a:pPr>
            <a:r>
              <a:rPr lang="en-CA" sz="1800" b="0" strike="noStrike" spc="-1">
                <a:latin typeface="Nirmala UI Semilight"/>
              </a:rPr>
              <a:t>In the fourth sentence, we see an explicit marker that overrides the implied time sequence of events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Why Iconicity is Important </a:t>
            </a:r>
          </a:p>
        </p:txBody>
      </p:sp>
      <p:sp>
        <p:nvSpPr>
          <p:cNvPr id="41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How a discourse is structured adds meaning to the semantics of the words and sentences</a:t>
            </a:r>
          </a:p>
          <a:p>
            <a:pPr marL="864000" lvl="1" indent="-324000">
              <a:spcBef>
                <a:spcPts val="567"/>
              </a:spcBef>
              <a:buClr>
                <a:srgbClr val="000000"/>
              </a:buClr>
              <a:buSzPct val="45000"/>
              <a:buFont typeface="Wingdings" charset="2"/>
              <a:buChar char=""/>
            </a:pPr>
            <a:r>
              <a:rPr lang="en-CA" sz="1800" b="0" strike="noStrike" spc="-1">
                <a:latin typeface="Nirmala UI Semilight"/>
              </a:rPr>
              <a:t>Many people use these discourse elements to add "unstated" implications and meanings to their messages</a:t>
            </a:r>
          </a:p>
          <a:p>
            <a:pPr marL="864000" lvl="1" indent="-324000">
              <a:spcBef>
                <a:spcPts val="567"/>
              </a:spcBef>
              <a:buClr>
                <a:srgbClr val="000000"/>
              </a:buClr>
              <a:buSzPct val="45000"/>
              <a:buFont typeface="Wingdings" charset="2"/>
              <a:buChar char=""/>
            </a:pPr>
            <a:r>
              <a:rPr lang="en-CA" sz="1800" b="0" strike="noStrike" spc="-1">
                <a:latin typeface="Nirmala UI Semilight"/>
              </a:rPr>
              <a:t>This is a normal part of speech and usually is not a problem</a:t>
            </a:r>
          </a:p>
          <a:p>
            <a:pPr marL="432000" indent="-324000">
              <a:spcBef>
                <a:spcPts val="1134"/>
              </a:spcBef>
              <a:buClr>
                <a:srgbClr val="000000"/>
              </a:buClr>
              <a:buSzPct val="45000"/>
              <a:buFont typeface="Wingdings" charset="2"/>
              <a:buChar char=""/>
            </a:pPr>
            <a:r>
              <a:rPr lang="en-CA" sz="2400" b="0" strike="noStrike" spc="-1">
                <a:latin typeface="Nirmala UI Semilight"/>
              </a:rPr>
              <a:t>However, it can be used to make "deniable assertions,</a:t>
            </a:r>
          </a:p>
          <a:p>
            <a:pPr marL="864000" lvl="1" indent="-324000">
              <a:spcBef>
                <a:spcPts val="567"/>
              </a:spcBef>
              <a:buClr>
                <a:srgbClr val="000000"/>
              </a:buClr>
              <a:buSzPct val="45000"/>
              <a:buFont typeface="Wingdings" charset="2"/>
              <a:buChar char=""/>
            </a:pPr>
            <a:r>
              <a:rPr lang="en-CA" sz="1800" b="0" strike="noStrike" spc="-1">
                <a:latin typeface="Nirmala UI Semilight"/>
              </a:rPr>
              <a:t>Because these deniable assertions are not associated with a specific sentence or statement, it is possible to innocently state afterward "But I never said that!"</a:t>
            </a:r>
          </a:p>
          <a:p>
            <a:pPr marL="432000" indent="-324000">
              <a:spcBef>
                <a:spcPts val="1134"/>
              </a:spcBef>
              <a:buClr>
                <a:srgbClr val="000000"/>
              </a:buClr>
              <a:buSzPct val="45000"/>
              <a:buFont typeface="Wingdings" charset="2"/>
              <a:buChar char=""/>
            </a:pPr>
            <a:r>
              <a:rPr lang="en-CA" sz="2400" b="0" strike="noStrike" spc="-1">
                <a:latin typeface="Nirmala UI Semilight"/>
              </a:rPr>
              <a:t>Understanding how these pragmatic mechanisms works allow you to</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when these are being used on you</a:t>
            </a:r>
          </a:p>
          <a:p>
            <a:pPr marL="864000" lvl="1" indent="-324000">
              <a:spcBef>
                <a:spcPts val="567"/>
              </a:spcBef>
              <a:buClr>
                <a:srgbClr val="000000"/>
              </a:buClr>
              <a:buSzPct val="45000"/>
              <a:buFont typeface="Wingdings" charset="2"/>
              <a:buChar char=""/>
            </a:pPr>
            <a:r>
              <a:rPr lang="en-CA" sz="1800" b="0" strike="noStrike" spc="-1">
                <a:latin typeface="Nirmala UI Semilight"/>
              </a:rPr>
              <a:t>Be able to challenge someone in order to force them to assert exactly what they imply</a:t>
            </a:r>
          </a:p>
          <a:p>
            <a:pPr marL="864000" lvl="1" indent="-324000">
              <a:spcBef>
                <a:spcPts val="567"/>
              </a:spcBef>
              <a:buClr>
                <a:srgbClr val="000000"/>
              </a:buClr>
              <a:buSzPct val="45000"/>
              <a:buFont typeface="Wingdings" charset="2"/>
              <a:buChar char=""/>
            </a:pPr>
            <a:r>
              <a:rPr lang="en-CA" sz="1800" b="0" strike="noStrike" spc="-1">
                <a:latin typeface="Nirmala UI Semilight"/>
              </a:rPr>
              <a:t>Help you avoid implying something you don't mean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Social Content of a Communication  </a:t>
            </a:r>
          </a:p>
        </p:txBody>
      </p:sp>
      <p:sp>
        <p:nvSpPr>
          <p:cNvPr id="41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There are two primary dimensions of social information encoded into every conversation</a:t>
            </a:r>
          </a:p>
          <a:p>
            <a:pPr marL="864000" lvl="1" indent="-324000">
              <a:spcBef>
                <a:spcPts val="567"/>
              </a:spcBef>
              <a:buClr>
                <a:srgbClr val="000000"/>
              </a:buClr>
              <a:buSzPct val="45000"/>
              <a:buFont typeface="Wingdings" charset="2"/>
              <a:buChar char=""/>
            </a:pPr>
            <a:r>
              <a:rPr lang="en-CA" sz="1800" b="0" strike="noStrike" spc="-1">
                <a:latin typeface="Nirmala UI Semilight"/>
              </a:rPr>
              <a:t>The first is information about the level of formality of the conversation</a:t>
            </a:r>
          </a:p>
          <a:p>
            <a:pPr marL="1296000" lvl="2" indent="-288000">
              <a:spcBef>
                <a:spcPts val="850"/>
              </a:spcBef>
              <a:buClr>
                <a:srgbClr val="000000"/>
              </a:buClr>
              <a:buSzPct val="45000"/>
              <a:buFont typeface="Wingdings" charset="2"/>
              <a:buChar char=""/>
            </a:pPr>
            <a:r>
              <a:rPr lang="en-CA" sz="1400" b="0" strike="noStrike" spc="-1">
                <a:latin typeface="Nirmala UI Semilight"/>
              </a:rPr>
              <a:t>We call this the the social distance between the participants</a:t>
            </a:r>
          </a:p>
          <a:p>
            <a:pPr marL="1296000" lvl="2" indent="-288000">
              <a:spcBef>
                <a:spcPts val="850"/>
              </a:spcBef>
              <a:buClr>
                <a:srgbClr val="000000"/>
              </a:buClr>
              <a:buSzPct val="45000"/>
              <a:buFont typeface="Wingdings" charset="2"/>
              <a:buChar char=""/>
            </a:pPr>
            <a:r>
              <a:rPr lang="en-CA" sz="1400" b="0" strike="noStrike" spc="-1">
                <a:latin typeface="Nirmala UI Semilight"/>
              </a:rPr>
              <a:t>This information is always encoded into a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The second is information about what we call the axis of solidarity and power</a:t>
            </a:r>
          </a:p>
          <a:p>
            <a:pPr marL="1296000" lvl="2" indent="-288000">
              <a:spcBef>
                <a:spcPts val="850"/>
              </a:spcBef>
              <a:buClr>
                <a:srgbClr val="000000"/>
              </a:buClr>
              <a:buSzPct val="45000"/>
              <a:buFont typeface="Wingdings" charset="2"/>
              <a:buChar char=""/>
            </a:pPr>
            <a:r>
              <a:rPr lang="en-CA" sz="1400" b="0" strike="noStrike" spc="-1">
                <a:latin typeface="Nirmala UI Semilight"/>
              </a:rPr>
              <a:t>This information is used to describe either a bond between the two participants, or a subservient relationship</a:t>
            </a:r>
          </a:p>
          <a:p>
            <a:pPr marL="1296000" lvl="2" indent="-288000">
              <a:spcBef>
                <a:spcPts val="850"/>
              </a:spcBef>
              <a:buClr>
                <a:srgbClr val="000000"/>
              </a:buClr>
              <a:buSzPct val="45000"/>
              <a:buFont typeface="Wingdings" charset="2"/>
              <a:buChar char=""/>
            </a:pPr>
            <a:r>
              <a:rPr lang="en-CA" sz="1400" b="0" strike="noStrike" spc="-1">
                <a:latin typeface="Nirmala UI Semilight"/>
              </a:rPr>
              <a:t>This information is not always present, although the structure of some languages, like French, ensure it is always present even if not used</a:t>
            </a:r>
          </a:p>
          <a:p>
            <a:pPr marL="864000" lvl="1" indent="-324000">
              <a:spcBef>
                <a:spcPts val="567"/>
              </a:spcBef>
              <a:buClr>
                <a:srgbClr val="000000"/>
              </a:buClr>
              <a:buSzPct val="45000"/>
              <a:buFont typeface="Wingdings" charset="2"/>
              <a:buChar char=""/>
            </a:pPr>
            <a:r>
              <a:rPr lang="en-CA" sz="1800" b="0" strike="noStrike" spc="-1">
                <a:latin typeface="Nirmala UI Semilight"/>
              </a:rPr>
              <a:t>In every communication, this social information is used to enhance or modify the effectiveness of the communication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Linguistic Register  </a:t>
            </a:r>
          </a:p>
        </p:txBody>
      </p:sp>
      <p:sp>
        <p:nvSpPr>
          <p:cNvPr id="41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register is a form of a language that is used in a specific social context</a:t>
            </a:r>
          </a:p>
          <a:p>
            <a:pPr marL="432000" indent="-324000">
              <a:spcBef>
                <a:spcPts val="1134"/>
              </a:spcBef>
              <a:buClr>
                <a:srgbClr val="000000"/>
              </a:buClr>
              <a:buSzPct val="45000"/>
              <a:buFont typeface="Wingdings" charset="2"/>
              <a:buChar char=""/>
            </a:pPr>
            <a:r>
              <a:rPr lang="en-CA" sz="2400" b="0" strike="noStrike" spc="-1">
                <a:latin typeface="Nirmala UI Semilight"/>
              </a:rPr>
              <a:t>Every aspect of a language may vary within a register</a:t>
            </a:r>
          </a:p>
          <a:p>
            <a:pPr marL="864000" lvl="1" indent="-324000">
              <a:spcBef>
                <a:spcPts val="567"/>
              </a:spcBef>
              <a:buClr>
                <a:srgbClr val="000000"/>
              </a:buClr>
              <a:buSzPct val="45000"/>
              <a:buFont typeface="Wingdings" charset="2"/>
              <a:buChar char=""/>
            </a:pPr>
            <a:r>
              <a:rPr lang="en-CA" sz="1800" b="0" strike="noStrike" spc="-1">
                <a:latin typeface="Nirmala UI Semilight"/>
              </a:rPr>
              <a:t>Pronunciation, word choice, sentence structure, discourse forms, grammar, inflections, pitch, intonation patterns, pacing and other dimension of the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One of the problems we have in learning a language is not the acquisition of the language itself, but learning all the different registers and when to use them</a:t>
            </a:r>
          </a:p>
          <a:p>
            <a:pPr marL="432000" indent="-324000">
              <a:spcBef>
                <a:spcPts val="1134"/>
              </a:spcBef>
              <a:buClr>
                <a:srgbClr val="000000"/>
              </a:buClr>
              <a:buSzPct val="45000"/>
              <a:buFont typeface="Wingdings" charset="2"/>
              <a:buChar char=""/>
            </a:pPr>
            <a:r>
              <a:rPr lang="en-CA" sz="2400" b="0" strike="noStrike" spc="-1">
                <a:latin typeface="Nirmala UI Semilight"/>
              </a:rPr>
              <a:t>A common register that we are generally unaware of in our normal speech is a gender register</a:t>
            </a:r>
          </a:p>
          <a:p>
            <a:pPr marL="864000" lvl="1" indent="-324000">
              <a:spcBef>
                <a:spcPts val="567"/>
              </a:spcBef>
              <a:buClr>
                <a:srgbClr val="000000"/>
              </a:buClr>
              <a:buSzPct val="45000"/>
              <a:buFont typeface="Wingdings" charset="2"/>
              <a:buChar char=""/>
            </a:pPr>
            <a:r>
              <a:rPr lang="en-CA" sz="1800" b="0" strike="noStrike" spc="-1">
                <a:latin typeface="Nirmala UI Semilight"/>
              </a:rPr>
              <a:t>English has a special register that only women use</a:t>
            </a:r>
          </a:p>
          <a:p>
            <a:pPr marL="864000" lvl="1" indent="-324000">
              <a:spcBef>
                <a:spcPts val="567"/>
              </a:spcBef>
              <a:buClr>
                <a:srgbClr val="000000"/>
              </a:buClr>
              <a:buSzPct val="45000"/>
              <a:buFont typeface="Wingdings" charset="2"/>
              <a:buChar char=""/>
            </a:pPr>
            <a:r>
              <a:rPr lang="en-CA" sz="1800" b="0" strike="noStrike" spc="-1">
                <a:latin typeface="Nirmala UI Semilight"/>
              </a:rPr>
              <a:t>Men who use female forms are identified as sounding "effeminate"</a:t>
            </a:r>
          </a:p>
          <a:p>
            <a:pPr marL="864000" lvl="1" indent="-324000">
              <a:spcBef>
                <a:spcPts val="567"/>
              </a:spcBef>
              <a:buClr>
                <a:srgbClr val="000000"/>
              </a:buClr>
              <a:buSzPct val="45000"/>
              <a:buFont typeface="Wingdings" charset="2"/>
              <a:buChar char=""/>
            </a:pPr>
            <a:r>
              <a:rPr lang="en-CA" sz="1800" b="0" strike="noStrike" spc="-1">
                <a:latin typeface="Nirmala UI Semilight"/>
              </a:rPr>
              <a:t>In some languages, women actually speak a distinct dialect among themselves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Hymes Universal  </a:t>
            </a:r>
          </a:p>
        </p:txBody>
      </p:sp>
      <p:sp>
        <p:nvSpPr>
          <p:cNvPr id="418"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Social distance is iconically represented in a message</a:t>
            </a:r>
          </a:p>
          <a:p>
            <a:pPr marL="864000" lvl="1" indent="-324000">
              <a:spcBef>
                <a:spcPts val="567"/>
              </a:spcBef>
              <a:buClr>
                <a:srgbClr val="000000"/>
              </a:buClr>
              <a:buSzPct val="45000"/>
              <a:buFont typeface="Wingdings" charset="2"/>
              <a:buChar char=""/>
            </a:pPr>
            <a:r>
              <a:rPr lang="en-CA" sz="1800" b="0" strike="noStrike" spc="-1">
                <a:latin typeface="Nirmala UI Semilight"/>
              </a:rPr>
              <a:t>The length of the message mirrors the amount of social distance</a:t>
            </a:r>
          </a:p>
          <a:p>
            <a:pPr marL="432000" indent="-324000">
              <a:spcBef>
                <a:spcPts val="1134"/>
              </a:spcBef>
              <a:buClr>
                <a:srgbClr val="000000"/>
              </a:buClr>
              <a:buSzPct val="45000"/>
              <a:buFont typeface="Wingdings" charset="2"/>
              <a:buChar char=""/>
            </a:pPr>
            <a:r>
              <a:rPr lang="en-CA" sz="2400" b="0" strike="noStrike" spc="-1">
                <a:latin typeface="Nirmala UI Semilight"/>
              </a:rPr>
              <a:t>The length of the message may be represented by</a:t>
            </a:r>
          </a:p>
          <a:p>
            <a:pPr marL="864000" lvl="1" indent="-324000">
              <a:spcBef>
                <a:spcPts val="567"/>
              </a:spcBef>
              <a:buClr>
                <a:srgbClr val="000000"/>
              </a:buClr>
              <a:buSzPct val="45000"/>
              <a:buFont typeface="Wingdings" charset="2"/>
              <a:buChar char=""/>
            </a:pPr>
            <a:r>
              <a:rPr lang="en-CA" sz="1800" b="0" strike="noStrike" spc="-1">
                <a:latin typeface="Nirmala UI Semilight"/>
              </a:rPr>
              <a:t>The pacing and time to deliver the message</a:t>
            </a:r>
          </a:p>
          <a:p>
            <a:pPr marL="864000" lvl="1" indent="-324000">
              <a:spcBef>
                <a:spcPts val="567"/>
              </a:spcBef>
              <a:buClr>
                <a:srgbClr val="000000"/>
              </a:buClr>
              <a:buSzPct val="45000"/>
              <a:buFont typeface="Wingdings" charset="2"/>
              <a:buChar char=""/>
            </a:pPr>
            <a:r>
              <a:rPr lang="en-CA" sz="1800" b="0" strike="noStrike" spc="-1">
                <a:latin typeface="Nirmala UI Semilight"/>
              </a:rPr>
              <a:t>The length and complexity of the words</a:t>
            </a:r>
          </a:p>
          <a:p>
            <a:pPr marL="1296000" lvl="2" indent="-288000">
              <a:spcBef>
                <a:spcPts val="850"/>
              </a:spcBef>
              <a:buClr>
                <a:srgbClr val="000000"/>
              </a:buClr>
              <a:buSzPct val="45000"/>
              <a:buFont typeface="Wingdings" charset="2"/>
              <a:buChar char=""/>
            </a:pPr>
            <a:r>
              <a:rPr lang="en-CA" sz="1400" b="0" i="1" strike="noStrike" spc="-1">
                <a:latin typeface="Nirmala UI Semilight"/>
              </a:rPr>
              <a:t>Isn't</a:t>
            </a:r>
            <a:r>
              <a:rPr lang="en-CA" sz="1400" b="0" strike="noStrike" spc="-1">
                <a:latin typeface="Nirmala UI Semilight"/>
              </a:rPr>
              <a:t> versus </a:t>
            </a:r>
            <a:r>
              <a:rPr lang="en-CA" sz="1400" b="0" i="1" strike="noStrike" spc="-1">
                <a:latin typeface="Nirmala UI Semilight"/>
              </a:rPr>
              <a:t>is not</a:t>
            </a:r>
            <a:r>
              <a:rPr lang="en-CA" sz="1400" b="0" strike="noStrike" spc="-1">
                <a:latin typeface="Nirmala UI Semilight"/>
              </a:rPr>
              <a:t>   </a:t>
            </a:r>
          </a:p>
          <a:p>
            <a:pPr marL="1296000" lvl="2" indent="-288000">
              <a:spcBef>
                <a:spcPts val="850"/>
              </a:spcBef>
              <a:buClr>
                <a:srgbClr val="000000"/>
              </a:buClr>
              <a:buSzPct val="45000"/>
              <a:buFont typeface="Wingdings" charset="2"/>
              <a:buChar char=""/>
            </a:pPr>
            <a:r>
              <a:rPr lang="en-CA" sz="1400" b="0" i="1" strike="noStrike" spc="-1">
                <a:latin typeface="Nirmala UI Semilight"/>
              </a:rPr>
              <a:t>Car</a:t>
            </a:r>
            <a:r>
              <a:rPr lang="en-CA" sz="1400" b="0" strike="noStrike" spc="-1">
                <a:latin typeface="Nirmala UI Semilight"/>
              </a:rPr>
              <a:t> versus </a:t>
            </a:r>
            <a:r>
              <a:rPr lang="en-CA" sz="1400" b="0" i="1" strike="noStrike" spc="-1">
                <a:latin typeface="Nirmala UI Semilight"/>
              </a:rPr>
              <a:t>automobile</a:t>
            </a:r>
            <a:r>
              <a:rPr lang="en-CA" sz="1400" b="0" strike="noStrike" spc="-1">
                <a:latin typeface="Nirmala UI Semilight"/>
              </a:rPr>
              <a:t>.</a:t>
            </a:r>
          </a:p>
          <a:p>
            <a:pPr marL="864000" lvl="1" indent="-324000">
              <a:spcBef>
                <a:spcPts val="567"/>
              </a:spcBef>
              <a:buClr>
                <a:srgbClr val="000000"/>
              </a:buClr>
              <a:buSzPct val="45000"/>
              <a:buFont typeface="Wingdings" charset="2"/>
              <a:buChar char=""/>
            </a:pPr>
            <a:r>
              <a:rPr lang="en-CA" sz="1800" b="0" strike="noStrike" spc="-1">
                <a:latin typeface="Nirmala UI Semilight"/>
              </a:rPr>
              <a:t>The complexity of the grammatical constructions and number of linguistic units used</a:t>
            </a:r>
          </a:p>
          <a:p>
            <a:pPr marL="1296000" lvl="2" indent="-288000">
              <a:spcBef>
                <a:spcPts val="850"/>
              </a:spcBef>
              <a:buClr>
                <a:srgbClr val="000000"/>
              </a:buClr>
              <a:buSzPct val="45000"/>
              <a:buFont typeface="Wingdings" charset="2"/>
              <a:buChar char=""/>
            </a:pPr>
            <a:r>
              <a:rPr lang="en-CA" sz="1400" b="0" strike="noStrike" spc="-1">
                <a:latin typeface="Nirmala UI Semilight"/>
              </a:rPr>
              <a:t>John submitted the report.</a:t>
            </a:r>
          </a:p>
          <a:p>
            <a:pPr marL="1296000" lvl="2" indent="-288000">
              <a:spcBef>
                <a:spcPts val="850"/>
              </a:spcBef>
              <a:buClr>
                <a:srgbClr val="000000"/>
              </a:buClr>
              <a:buSzPct val="45000"/>
              <a:buFont typeface="Wingdings" charset="2"/>
              <a:buChar char=""/>
            </a:pPr>
            <a:r>
              <a:rPr lang="en-CA" sz="1400" b="0" strike="noStrike" spc="-1">
                <a:latin typeface="Nirmala UI Semilight"/>
              </a:rPr>
              <a:t>The report has been submitted by John.</a:t>
            </a:r>
          </a:p>
          <a:p>
            <a:pPr marL="1296000" lvl="2" indent="-288000">
              <a:spcBef>
                <a:spcPts val="850"/>
              </a:spcBef>
              <a:buClr>
                <a:srgbClr val="000000"/>
              </a:buClr>
              <a:buSzPct val="45000"/>
              <a:buFont typeface="Wingdings" charset="2"/>
              <a:buChar char=""/>
            </a:pPr>
            <a:r>
              <a:rPr lang="en-CA" sz="1400" b="0" strike="noStrike" spc="-1">
                <a:latin typeface="Nirmala UI Semilight"/>
              </a:rPr>
              <a:t>The report has been properly and duly submitted by an individual identified as John.</a:t>
            </a:r>
          </a:p>
          <a:p>
            <a:pPr marL="864000" lvl="1" indent="-324000">
              <a:spcBef>
                <a:spcPts val="567"/>
              </a:spcBef>
              <a:buClr>
                <a:srgbClr val="000000"/>
              </a:buClr>
              <a:buSzPct val="45000"/>
              <a:buFont typeface="Wingdings" charset="2"/>
              <a:buChar char=""/>
            </a:pPr>
            <a:r>
              <a:rPr lang="en-CA" sz="1800" b="0" strike="noStrike" spc="-1">
                <a:latin typeface="Nirmala UI Semilight"/>
              </a:rPr>
              <a:t>You can use the Hymes Universal to modify the social distance as well by choosing more or less formal language structures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model</a:t>
            </a:r>
          </a:p>
        </p:txBody>
      </p:sp>
      <p:sp>
        <p:nvSpPr>
          <p:cNvPr id="32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this first section, we are going to focus on the roles of the participants in communication</a:t>
            </a:r>
          </a:p>
          <a:p>
            <a:pPr marL="432000" indent="-324000">
              <a:spcBef>
                <a:spcPts val="1134"/>
              </a:spcBef>
              <a:buClr>
                <a:srgbClr val="000000"/>
              </a:buClr>
              <a:buSzPct val="45000"/>
              <a:buFont typeface="Wingdings" charset="2"/>
              <a:buChar char=""/>
            </a:pPr>
            <a:r>
              <a:rPr lang="en-CA" sz="2400" b="0" strike="noStrike" spc="-1">
                <a:latin typeface="Nirmala UI Semilight"/>
              </a:rPr>
              <a:t>The fundamental theme of this section is that different kinds of people tend to communicate differently</a:t>
            </a:r>
          </a:p>
          <a:p>
            <a:pPr marL="432000" indent="-324000">
              <a:spcBef>
                <a:spcPts val="1134"/>
              </a:spcBef>
              <a:buClr>
                <a:srgbClr val="000000"/>
              </a:buClr>
              <a:buSzPct val="45000"/>
              <a:buFont typeface="Wingdings" charset="2"/>
              <a:buChar char=""/>
            </a:pPr>
            <a:r>
              <a:rPr lang="en-CA" sz="2400" b="0" strike="noStrike" spc="-1">
                <a:latin typeface="Nirmala UI Semilight"/>
              </a:rPr>
              <a:t>The first step to being an effective communicator is to be able to understand the differences in peoples' communications styles and how to adapt your communication strategies to be effective with different styles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Power and Solidarity </a:t>
            </a:r>
          </a:p>
        </p:txBody>
      </p:sp>
      <p:sp>
        <p:nvSpPr>
          <p:cNvPr id="42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Language can be used to express power relationships and solidarity relationships between and within social groups</a:t>
            </a:r>
          </a:p>
          <a:p>
            <a:pPr marL="864000" lvl="1" indent="-324000">
              <a:spcBef>
                <a:spcPts val="567"/>
              </a:spcBef>
              <a:buClr>
                <a:srgbClr val="000000"/>
              </a:buClr>
              <a:buSzPct val="45000"/>
              <a:buFont typeface="Wingdings" charset="2"/>
              <a:buChar char=""/>
            </a:pPr>
            <a:r>
              <a:rPr lang="en-CA" sz="1800" b="0" strike="noStrike" spc="-1">
                <a:latin typeface="Nirmala UI Semilight"/>
              </a:rPr>
              <a:t>Power relationships are illustrated by the use of the French pronouns tu and vous</a:t>
            </a:r>
          </a:p>
          <a:p>
            <a:pPr marL="1296000" lvl="2" indent="-288000">
              <a:spcBef>
                <a:spcPts val="850"/>
              </a:spcBef>
              <a:buClr>
                <a:srgbClr val="000000"/>
              </a:buClr>
              <a:buSzPct val="45000"/>
              <a:buFont typeface="Wingdings" charset="2"/>
              <a:buChar char=""/>
            </a:pPr>
            <a:r>
              <a:rPr lang="en-CA" sz="1400" b="0" strike="noStrike" spc="-1">
                <a:latin typeface="Nirmala UI Semilight"/>
              </a:rPr>
              <a:t>Although the usage is more fluid now, historically we used "vous" to address superiors, and "tu" to equals to express solidarity and to inferiors to express power</a:t>
            </a:r>
          </a:p>
          <a:p>
            <a:pPr marL="432000" indent="-324000">
              <a:spcBef>
                <a:spcPts val="1134"/>
              </a:spcBef>
              <a:buClr>
                <a:srgbClr val="000000"/>
              </a:buClr>
              <a:buSzPct val="45000"/>
              <a:buFont typeface="Wingdings" charset="2"/>
              <a:buChar char=""/>
            </a:pPr>
            <a:r>
              <a:rPr lang="en-CA" sz="2400" b="0" strike="noStrike" spc="-1">
                <a:latin typeface="Nirmala UI Semilight"/>
              </a:rPr>
              <a:t>Solidarity is more well attested</a:t>
            </a:r>
          </a:p>
          <a:p>
            <a:pPr marL="864000" lvl="1" indent="-324000">
              <a:spcBef>
                <a:spcPts val="567"/>
              </a:spcBef>
              <a:buClr>
                <a:srgbClr val="000000"/>
              </a:buClr>
              <a:buSzPct val="45000"/>
              <a:buFont typeface="Wingdings" charset="2"/>
              <a:buChar char=""/>
            </a:pPr>
            <a:r>
              <a:rPr lang="en-CA" sz="1800" b="0" strike="noStrike" spc="-1">
                <a:latin typeface="Nirmala UI Semilight"/>
              </a:rPr>
              <a:t>Groups differentiate themselves from the mainstream by developing a private register, which many include a jargon</a:t>
            </a:r>
          </a:p>
          <a:p>
            <a:pPr marL="864000" lvl="1" indent="-324000">
              <a:spcBef>
                <a:spcPts val="567"/>
              </a:spcBef>
              <a:buClr>
                <a:srgbClr val="000000"/>
              </a:buClr>
              <a:buSzPct val="45000"/>
              <a:buFont typeface="Wingdings" charset="2"/>
              <a:buChar char=""/>
            </a:pPr>
            <a:r>
              <a:rPr lang="en-CA" sz="1800" b="0" strike="noStrike" spc="-1">
                <a:latin typeface="Nirmala UI Semilight"/>
              </a:rPr>
              <a:t>Group solidarity is shown by using the private register when talking to another group member</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Semantics </a:t>
            </a:r>
          </a:p>
        </p:txBody>
      </p:sp>
      <p:sp>
        <p:nvSpPr>
          <p:cNvPr id="422"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87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semantics of a communication refers to what the communication means</a:t>
            </a:r>
          </a:p>
          <a:p>
            <a:pPr marL="864000" lvl="1" indent="-324000">
              <a:spcBef>
                <a:spcPts val="567"/>
              </a:spcBef>
              <a:buClr>
                <a:srgbClr val="000000"/>
              </a:buClr>
              <a:buSzPct val="45000"/>
              <a:buFont typeface="Wingdings" charset="2"/>
              <a:buChar char=""/>
            </a:pPr>
            <a:r>
              <a:rPr lang="en-CA" sz="1800" b="0" strike="noStrike" spc="-1">
                <a:latin typeface="Nirmala UI Semilight"/>
              </a:rPr>
              <a:t>We have seen that what we say can mean something other than what is stated and can imply things without saying them</a:t>
            </a:r>
          </a:p>
          <a:p>
            <a:pPr marL="864000" lvl="1" indent="-324000">
              <a:spcBef>
                <a:spcPts val="567"/>
              </a:spcBef>
              <a:buClr>
                <a:srgbClr val="000000"/>
              </a:buClr>
              <a:buSzPct val="45000"/>
              <a:buFont typeface="Wingdings" charset="2"/>
              <a:buChar char=""/>
            </a:pPr>
            <a:r>
              <a:rPr lang="en-CA" sz="1800" b="0" strike="noStrike" spc="-1">
                <a:latin typeface="Nirmala UI Semilight"/>
              </a:rPr>
              <a:t>We normally think of semantics a dealing with the meanings of words</a:t>
            </a:r>
          </a:p>
          <a:p>
            <a:pPr marL="864000" lvl="1" indent="-324000">
              <a:spcBef>
                <a:spcPts val="567"/>
              </a:spcBef>
              <a:buClr>
                <a:srgbClr val="000000"/>
              </a:buClr>
              <a:buSzPct val="45000"/>
              <a:buFont typeface="Wingdings" charset="2"/>
              <a:buChar char=""/>
            </a:pPr>
            <a:r>
              <a:rPr lang="en-CA" sz="1800" b="0" strike="noStrike" spc="-1">
                <a:latin typeface="Nirmala UI Semilight"/>
              </a:rPr>
              <a:t>This is a very large subject so we will only touch on three points or observations about semantics that are relevant for this course</a:t>
            </a:r>
          </a:p>
          <a:p>
            <a:pPr marL="432000" indent="-324000">
              <a:spcBef>
                <a:spcPts val="1134"/>
              </a:spcBef>
              <a:buClr>
                <a:srgbClr val="000000"/>
              </a:buClr>
              <a:buSzPct val="45000"/>
              <a:buFont typeface="Wingdings" charset="2"/>
              <a:buChar char=""/>
            </a:pPr>
            <a:r>
              <a:rPr lang="en-CA" sz="2400" b="0" strike="noStrike" spc="-1">
                <a:latin typeface="Nirmala UI Semilight"/>
              </a:rPr>
              <a:t>Observation 1</a:t>
            </a:r>
          </a:p>
          <a:p>
            <a:pPr marL="432000" indent="-324000">
              <a:spcBef>
                <a:spcPts val="1134"/>
              </a:spcBef>
              <a:buClr>
                <a:srgbClr val="000000"/>
              </a:buClr>
              <a:buSzPct val="45000"/>
              <a:buFont typeface="Wingdings" charset="2"/>
              <a:buChar char=""/>
            </a:pPr>
            <a:r>
              <a:rPr lang="en-CA" sz="2400" b="0" strike="noStrike" spc="-1">
                <a:latin typeface="Nirmala UI Semilight"/>
              </a:rPr>
              <a:t>Meanings of words interact with pragmatics to create different kinds of messages</a:t>
            </a:r>
          </a:p>
          <a:p>
            <a:pPr marL="864000" lvl="1" indent="-324000">
              <a:spcBef>
                <a:spcPts val="567"/>
              </a:spcBef>
              <a:buClr>
                <a:srgbClr val="000000"/>
              </a:buClr>
              <a:buSzPct val="45000"/>
              <a:buFont typeface="Wingdings" charset="2"/>
              <a:buChar char=""/>
            </a:pPr>
            <a:r>
              <a:rPr lang="en-CA" sz="1800" b="0" strike="noStrike" spc="-1">
                <a:latin typeface="Nirmala UI Semilight"/>
              </a:rPr>
              <a:t>Consider the difference between the statements</a:t>
            </a:r>
          </a:p>
          <a:p>
            <a:pPr marL="1296000" lvl="2" indent="-288000">
              <a:spcBef>
                <a:spcPts val="850"/>
              </a:spcBef>
              <a:buClr>
                <a:srgbClr val="000000"/>
              </a:buClr>
              <a:buSzPct val="45000"/>
              <a:buFont typeface="Wingdings" charset="2"/>
              <a:buChar char=""/>
            </a:pPr>
            <a:r>
              <a:rPr lang="en-CA" sz="1400" b="0" strike="noStrike" spc="-1">
                <a:latin typeface="Nirmala UI Semilight"/>
              </a:rPr>
              <a:t>He stood up.</a:t>
            </a:r>
          </a:p>
          <a:p>
            <a:pPr marL="1296000" lvl="2" indent="-288000">
              <a:spcBef>
                <a:spcPts val="850"/>
              </a:spcBef>
              <a:buClr>
                <a:srgbClr val="000000"/>
              </a:buClr>
              <a:buSzPct val="45000"/>
              <a:buFont typeface="Wingdings" charset="2"/>
              <a:buChar char=""/>
            </a:pPr>
            <a:r>
              <a:rPr lang="en-CA" sz="1400" b="0" strike="noStrike" spc="-1">
                <a:latin typeface="Nirmala UI Semilight"/>
              </a:rPr>
              <a:t>He stood himself up. </a:t>
            </a:r>
          </a:p>
          <a:p>
            <a:pPr marL="1296000" lvl="2" indent="-288000">
              <a:spcBef>
                <a:spcPts val="850"/>
              </a:spcBef>
              <a:buClr>
                <a:srgbClr val="000000"/>
              </a:buClr>
              <a:buSzPct val="45000"/>
              <a:buFont typeface="Wingdings" charset="2"/>
              <a:buChar char=""/>
            </a:pPr>
            <a:r>
              <a:rPr lang="en-CA" sz="1400" b="0" strike="noStrike" spc="-1">
                <a:latin typeface="Nirmala UI Semilight"/>
              </a:rPr>
              <a:t>He stood up himself</a:t>
            </a:r>
          </a:p>
          <a:p>
            <a:pPr marL="864000" lvl="1" indent="-324000">
              <a:spcBef>
                <a:spcPts val="567"/>
              </a:spcBef>
              <a:buClr>
                <a:srgbClr val="000000"/>
              </a:buClr>
              <a:buSzPct val="45000"/>
              <a:buFont typeface="Wingdings" charset="2"/>
              <a:buChar char=""/>
            </a:pPr>
            <a:r>
              <a:rPr lang="en-CA" sz="1800" b="0" strike="noStrike" spc="-1">
                <a:latin typeface="Nirmala UI Semilight"/>
              </a:rPr>
              <a:t>Or</a:t>
            </a:r>
          </a:p>
          <a:p>
            <a:pPr marL="1296000" lvl="2" indent="-288000">
              <a:spcBef>
                <a:spcPts val="850"/>
              </a:spcBef>
              <a:buClr>
                <a:srgbClr val="000000"/>
              </a:buClr>
              <a:buSzPct val="45000"/>
              <a:buFont typeface="Wingdings" charset="2"/>
              <a:buChar char=""/>
            </a:pPr>
            <a:r>
              <a:rPr lang="en-CA" sz="1400" b="0" strike="noStrike" spc="-1">
                <a:latin typeface="Nirmala UI Semilight"/>
              </a:rPr>
              <a:t>He went shopping for a car.</a:t>
            </a:r>
          </a:p>
          <a:p>
            <a:pPr marL="1296000" lvl="2" indent="-288000">
              <a:spcBef>
                <a:spcPts val="850"/>
              </a:spcBef>
              <a:buClr>
                <a:srgbClr val="000000"/>
              </a:buClr>
              <a:buSzPct val="45000"/>
              <a:buFont typeface="Wingdings" charset="2"/>
              <a:buChar char=""/>
            </a:pPr>
            <a:r>
              <a:rPr lang="en-CA" sz="1400" b="0" strike="noStrike" spc="-1">
                <a:latin typeface="Nirmala UI Semilight"/>
              </a:rPr>
              <a:t>He went car shopping.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Semantics </a:t>
            </a:r>
          </a:p>
        </p:txBody>
      </p:sp>
      <p:sp>
        <p:nvSpPr>
          <p:cNvPr id="42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dirty="0">
                <a:latin typeface="Nirmala UI Semilight"/>
              </a:rPr>
              <a:t>Observation 2</a:t>
            </a:r>
          </a:p>
          <a:p>
            <a:pPr marL="432000" indent="-324000">
              <a:spcBef>
                <a:spcPts val="1134"/>
              </a:spcBef>
              <a:buClr>
                <a:srgbClr val="000000"/>
              </a:buClr>
              <a:buSzPct val="45000"/>
              <a:buFont typeface="Wingdings" charset="2"/>
              <a:buChar char=""/>
            </a:pPr>
            <a:r>
              <a:rPr lang="en-CA" sz="2400" b="0" strike="noStrike" spc="-1" dirty="0">
                <a:latin typeface="Nirmala UI Semilight"/>
              </a:rPr>
              <a:t>There are no synonyms</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 have all learned in school that synonyms are two words that mean the same</a:t>
            </a:r>
          </a:p>
          <a:p>
            <a:pPr marL="864000" lvl="1" indent="-324000">
              <a:spcBef>
                <a:spcPts val="567"/>
              </a:spcBef>
              <a:buClr>
                <a:srgbClr val="000000"/>
              </a:buClr>
              <a:buSzPct val="45000"/>
              <a:buFont typeface="Wingdings" charset="2"/>
              <a:buChar char=""/>
            </a:pPr>
            <a:r>
              <a:rPr lang="en-CA" sz="1800" b="0" strike="noStrike" spc="-1" dirty="0">
                <a:latin typeface="Nirmala UI Semilight"/>
              </a:rPr>
              <a:t>However, in reality, while some word share similar meanings, for any pair of putative synonyms, there is always at least one place where you could use one of the pair but not the other</a:t>
            </a:r>
          </a:p>
          <a:p>
            <a:pPr marL="432000" indent="-324000">
              <a:spcBef>
                <a:spcPts val="1134"/>
              </a:spcBef>
              <a:buClr>
                <a:srgbClr val="000000"/>
              </a:buClr>
              <a:buSzPct val="45000"/>
              <a:buFont typeface="Wingdings" charset="2"/>
              <a:buChar char=""/>
            </a:pPr>
            <a:r>
              <a:rPr lang="en-CA" sz="2400" b="0" strike="noStrike" spc="-1" dirty="0">
                <a:latin typeface="Nirmala UI Semilight"/>
              </a:rPr>
              <a:t>Observation 3 </a:t>
            </a:r>
          </a:p>
          <a:p>
            <a:pPr marL="432000" indent="-324000">
              <a:spcBef>
                <a:spcPts val="1134"/>
              </a:spcBef>
              <a:buClr>
                <a:srgbClr val="000000"/>
              </a:buClr>
              <a:buSzPct val="45000"/>
              <a:buFont typeface="Wingdings" charset="2"/>
              <a:buChar char=""/>
            </a:pPr>
            <a:r>
              <a:rPr lang="en-CA" sz="2400" b="0" strike="noStrike" spc="-1" dirty="0">
                <a:latin typeface="Nirmala UI Semilight"/>
              </a:rPr>
              <a:t>Word meanings are not fixed</a:t>
            </a:r>
          </a:p>
          <a:p>
            <a:pPr marL="864000" lvl="1" indent="-324000">
              <a:spcBef>
                <a:spcPts val="567"/>
              </a:spcBef>
              <a:buClr>
                <a:srgbClr val="000000"/>
              </a:buClr>
              <a:buSzPct val="45000"/>
              <a:buFont typeface="Wingdings" charset="2"/>
              <a:buChar char=""/>
            </a:pPr>
            <a:r>
              <a:rPr lang="en-CA" sz="1800" b="0" strike="noStrike" spc="-1" dirty="0">
                <a:latin typeface="Nirmala UI Semilight"/>
              </a:rPr>
              <a:t>All of our word meanings are idiosyncratic</a:t>
            </a:r>
          </a:p>
          <a:p>
            <a:pPr marL="864000" lvl="1" indent="-324000">
              <a:spcBef>
                <a:spcPts val="567"/>
              </a:spcBef>
              <a:buClr>
                <a:srgbClr val="000000"/>
              </a:buClr>
              <a:buSzPct val="45000"/>
              <a:buFont typeface="Wingdings" charset="2"/>
              <a:buChar char=""/>
            </a:pPr>
            <a:r>
              <a:rPr lang="en-CA" sz="1800" b="0" strike="noStrike" spc="-1" dirty="0">
                <a:latin typeface="Nirmala UI Semilight"/>
              </a:rPr>
              <a:t>We have a set of more or less common meanings that we more or less agree on</a:t>
            </a:r>
          </a:p>
          <a:p>
            <a:pPr marL="864000" lvl="1" indent="-324000">
              <a:spcBef>
                <a:spcPts val="567"/>
              </a:spcBef>
              <a:buClr>
                <a:srgbClr val="000000"/>
              </a:buClr>
              <a:buSzPct val="45000"/>
              <a:buFont typeface="Wingdings" charset="2"/>
              <a:buChar char=""/>
            </a:pPr>
            <a:r>
              <a:rPr lang="en-CA" sz="1800" b="0" strike="noStrike" spc="-1" dirty="0">
                <a:latin typeface="Nirmala UI Semilight"/>
              </a:rPr>
              <a:t>But my meanings are not your meanings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Intonation and inflection  </a:t>
            </a:r>
          </a:p>
        </p:txBody>
      </p:sp>
      <p:sp>
        <p:nvSpPr>
          <p:cNvPr id="42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Intonation refers to the tonal contour of a sentence</a:t>
            </a:r>
          </a:p>
          <a:p>
            <a:pPr marL="432000" indent="-324000">
              <a:spcBef>
                <a:spcPts val="1134"/>
              </a:spcBef>
              <a:buClr>
                <a:srgbClr val="000000"/>
              </a:buClr>
              <a:buSzPct val="45000"/>
              <a:buFont typeface="Wingdings" charset="2"/>
              <a:buChar char=""/>
            </a:pPr>
            <a:r>
              <a:rPr lang="en-CA" sz="2400" b="0" strike="noStrike" spc="-1">
                <a:latin typeface="Nirmala UI Semilight"/>
              </a:rPr>
              <a:t>Inflection refers to the emphasis on the individual word groups within a sentence</a:t>
            </a:r>
          </a:p>
          <a:p>
            <a:pPr marL="432000" indent="-324000">
              <a:spcBef>
                <a:spcPts val="1134"/>
              </a:spcBef>
              <a:buClr>
                <a:srgbClr val="000000"/>
              </a:buClr>
              <a:buSzPct val="45000"/>
              <a:buFont typeface="Wingdings" charset="2"/>
              <a:buChar char=""/>
            </a:pPr>
            <a:r>
              <a:rPr lang="en-CA" sz="2400" b="0" strike="noStrike" spc="-1">
                <a:latin typeface="Nirmala UI Semilight"/>
              </a:rPr>
              <a:t>Inflections and intonations tend to convey speaker opinions about the message they are sending or about the receiver of the message</a:t>
            </a:r>
          </a:p>
          <a:p>
            <a:pPr marL="432000" indent="-324000">
              <a:spcBef>
                <a:spcPts val="1134"/>
              </a:spcBef>
              <a:buClr>
                <a:srgbClr val="000000"/>
              </a:buClr>
              <a:buSzPct val="45000"/>
              <a:buFont typeface="Wingdings" charset="2"/>
              <a:buChar char=""/>
            </a:pPr>
            <a:r>
              <a:rPr lang="en-CA" sz="2400" b="0" strike="noStrike" spc="-1">
                <a:latin typeface="Nirmala UI Semilight"/>
              </a:rPr>
              <a:t>Best way to understand is to jump into some examples.... </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Gesture </a:t>
            </a:r>
          </a:p>
        </p:txBody>
      </p:sp>
      <p:sp>
        <p:nvSpPr>
          <p:cNvPr id="428"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Gestures, including facial expressions, are an alternative channel for communication within a message context</a:t>
            </a:r>
          </a:p>
          <a:p>
            <a:pPr marL="864000" lvl="1" indent="-324000">
              <a:spcBef>
                <a:spcPts val="567"/>
              </a:spcBef>
              <a:buClr>
                <a:srgbClr val="000000"/>
              </a:buClr>
              <a:buSzPct val="45000"/>
              <a:buFont typeface="Wingdings" charset="2"/>
              <a:buChar char=""/>
            </a:pPr>
            <a:r>
              <a:rPr lang="en-CA" sz="1800" b="0" strike="noStrike" spc="-1">
                <a:latin typeface="Nirmala UI Semilight"/>
              </a:rPr>
              <a:t>Gestures are much more efficient than speech because they pack a lot of information into a small symbolic representation</a:t>
            </a:r>
          </a:p>
          <a:p>
            <a:pPr marL="864000" lvl="1" indent="-324000">
              <a:spcBef>
                <a:spcPts val="567"/>
              </a:spcBef>
              <a:buClr>
                <a:srgbClr val="000000"/>
              </a:buClr>
              <a:buSzPct val="45000"/>
              <a:buFont typeface="Wingdings" charset="2"/>
              <a:buChar char=""/>
            </a:pPr>
            <a:r>
              <a:rPr lang="en-CA" sz="1800" b="0" strike="noStrike" spc="-1">
                <a:latin typeface="Nirmala UI Semilight"/>
              </a:rPr>
              <a:t>Gestures are either stylized and register specific or are idiosyncratic</a:t>
            </a:r>
          </a:p>
          <a:p>
            <a:pPr marL="864000" lvl="1" indent="-324000">
              <a:spcBef>
                <a:spcPts val="567"/>
              </a:spcBef>
              <a:buClr>
                <a:srgbClr val="000000"/>
              </a:buClr>
              <a:buSzPct val="45000"/>
              <a:buFont typeface="Wingdings" charset="2"/>
              <a:buChar char=""/>
            </a:pPr>
            <a:r>
              <a:rPr lang="en-CA" sz="1800" b="0" strike="noStrike" spc="-1">
                <a:latin typeface="Nirmala UI Semilight"/>
              </a:rPr>
              <a:t>Idiosyncratic gestures are those that have meaning to a small number of communicators</a:t>
            </a:r>
          </a:p>
          <a:p>
            <a:pPr marL="864000" lvl="1" indent="-324000">
              <a:spcBef>
                <a:spcPts val="567"/>
              </a:spcBef>
              <a:buClr>
                <a:srgbClr val="000000"/>
              </a:buClr>
              <a:buSzPct val="45000"/>
              <a:buFont typeface="Wingdings" charset="2"/>
              <a:buChar char=""/>
            </a:pPr>
            <a:r>
              <a:rPr lang="en-CA" sz="1800" b="0" strike="noStrike" spc="-1">
                <a:latin typeface="Nirmala UI Semilight"/>
              </a:rPr>
              <a:t>These gestures depend on "shared cognitive space"</a:t>
            </a:r>
          </a:p>
          <a:p>
            <a:pPr marL="1296000" lvl="2" indent="-288000">
              <a:spcBef>
                <a:spcPts val="850"/>
              </a:spcBef>
              <a:buClr>
                <a:srgbClr val="000000"/>
              </a:buClr>
              <a:buSzPct val="45000"/>
              <a:buFont typeface="Wingdings" charset="2"/>
              <a:buChar char=""/>
            </a:pPr>
            <a:r>
              <a:rPr lang="en-CA" sz="1400" b="0" strike="noStrike" spc="-1">
                <a:latin typeface="Nirmala UI Semilight"/>
              </a:rPr>
              <a:t>"They had been married so long that they could converse all day long without saying a word, all they needed to do was look at each other in a particular way and one would know exactly what the other was thinking"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Body Language  </a:t>
            </a:r>
          </a:p>
        </p:txBody>
      </p:sp>
      <p:sp>
        <p:nvSpPr>
          <p:cNvPr id="43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There is no universal body language</a:t>
            </a:r>
          </a:p>
          <a:p>
            <a:pPr marL="864000" lvl="1" indent="-324000">
              <a:spcBef>
                <a:spcPts val="567"/>
              </a:spcBef>
              <a:buClr>
                <a:srgbClr val="000000"/>
              </a:buClr>
              <a:buSzPct val="45000"/>
              <a:buFont typeface="Wingdings" charset="2"/>
              <a:buChar char=""/>
            </a:pPr>
            <a:r>
              <a:rPr lang="en-CA" sz="1800" b="0" strike="noStrike" spc="-1">
                <a:latin typeface="Nirmala UI Semilight"/>
              </a:rPr>
              <a:t>Body language is cultural</a:t>
            </a:r>
          </a:p>
          <a:p>
            <a:pPr marL="864000" lvl="1" indent="-324000">
              <a:spcBef>
                <a:spcPts val="567"/>
              </a:spcBef>
              <a:buClr>
                <a:srgbClr val="000000"/>
              </a:buClr>
              <a:buSzPct val="45000"/>
              <a:buFont typeface="Wingdings" charset="2"/>
              <a:buChar char=""/>
            </a:pPr>
            <a:r>
              <a:rPr lang="en-CA" sz="1800" b="0" strike="noStrike" spc="-1">
                <a:latin typeface="Nirmala UI Semilight"/>
              </a:rPr>
              <a:t>Between two communication participants from the same culture, body language serves the same role as intonation and inflection</a:t>
            </a:r>
          </a:p>
          <a:p>
            <a:pPr marL="864000" lvl="1" indent="-324000">
              <a:spcBef>
                <a:spcPts val="567"/>
              </a:spcBef>
              <a:buClr>
                <a:srgbClr val="000000"/>
              </a:buClr>
              <a:buSzPct val="45000"/>
              <a:buFont typeface="Wingdings" charset="2"/>
              <a:buChar char=""/>
            </a:pPr>
            <a:r>
              <a:rPr lang="en-CA" sz="1800" b="0" strike="noStrike" spc="-1">
                <a:latin typeface="Nirmala UI Semilight"/>
              </a:rPr>
              <a:t>Between participants from different cultures (Vancouver and St. John's could be considered different enough to fall into this category), body language is not reliable</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Body Language  </a:t>
            </a:r>
          </a:p>
        </p:txBody>
      </p:sp>
      <p:sp>
        <p:nvSpPr>
          <p:cNvPr id="43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But there is an exception</a:t>
            </a:r>
          </a:p>
          <a:p>
            <a:pPr marL="864000" lvl="1" indent="-324000">
              <a:spcBef>
                <a:spcPts val="567"/>
              </a:spcBef>
              <a:buClr>
                <a:srgbClr val="000000"/>
              </a:buClr>
              <a:buSzPct val="45000"/>
              <a:buFont typeface="Wingdings" charset="2"/>
              <a:buChar char=""/>
            </a:pPr>
            <a:r>
              <a:rPr lang="en-CA" sz="1800" b="0" strike="noStrike" spc="-1">
                <a:latin typeface="Nirmala UI Semilight"/>
              </a:rPr>
              <a:t>Dr.  Paul Ekman has discovered that there exist a number of basic and autonomic "action units" that make up human facial expressions</a:t>
            </a:r>
          </a:p>
          <a:p>
            <a:pPr marL="864000" lvl="1" indent="-324000">
              <a:spcBef>
                <a:spcPts val="567"/>
              </a:spcBef>
              <a:buClr>
                <a:srgbClr val="000000"/>
              </a:buClr>
              <a:buSzPct val="45000"/>
              <a:buFont typeface="Wingdings" charset="2"/>
              <a:buChar char=""/>
            </a:pPr>
            <a:r>
              <a:rPr lang="en-CA" sz="1800" b="0" strike="noStrike" spc="-1">
                <a:latin typeface="Nirmala UI Semilight"/>
              </a:rPr>
              <a:t>These AU are universal and reveal our emotional state so unerringly that it is  possible to read someone with 100% accuracy</a:t>
            </a:r>
          </a:p>
          <a:p>
            <a:pPr marL="864000" lvl="1" indent="-324000">
              <a:spcBef>
                <a:spcPts val="567"/>
              </a:spcBef>
              <a:buClr>
                <a:srgbClr val="000000"/>
              </a:buClr>
              <a:buSzPct val="45000"/>
              <a:buFont typeface="Wingdings" charset="2"/>
              <a:buChar char=""/>
            </a:pPr>
            <a:r>
              <a:rPr lang="en-CA" sz="1800" b="0" strike="noStrike" spc="-1">
                <a:latin typeface="Nirmala UI Semilight"/>
              </a:rPr>
              <a:t>The reason is that facial expressions are tied to emotions and originate in a specific part of the brain: and we also have a specialized part of the brain that does nothing but process visual data when we look at someone's face</a:t>
            </a:r>
          </a:p>
          <a:p>
            <a:pPr marL="864000" lvl="1" indent="-324000">
              <a:spcBef>
                <a:spcPts val="567"/>
              </a:spcBef>
              <a:buClr>
                <a:srgbClr val="000000"/>
              </a:buClr>
              <a:buSzPct val="45000"/>
              <a:buFont typeface="Wingdings" charset="2"/>
              <a:buChar char=""/>
            </a:pPr>
            <a:r>
              <a:rPr lang="en-CA" sz="1800" b="0" strike="noStrike" spc="-1">
                <a:latin typeface="Nirmala UI Semilight"/>
              </a:rPr>
              <a:t>However, it takes experience and practice to utilize these effectively</a:t>
            </a:r>
          </a:p>
          <a:p>
            <a:pPr marL="864000" lvl="1" indent="-324000">
              <a:spcBef>
                <a:spcPts val="567"/>
              </a:spcBef>
              <a:buClr>
                <a:srgbClr val="000000"/>
              </a:buClr>
              <a:buSzPct val="45000"/>
              <a:buFont typeface="Wingdings" charset="2"/>
              <a:buChar char=""/>
            </a:pPr>
            <a:r>
              <a:rPr lang="en-CA" sz="1800" b="0" strike="noStrike" spc="-1">
                <a:latin typeface="Nirmala UI Semilight"/>
              </a:rPr>
              <a:t>But we all do it </a:t>
            </a:r>
          </a:p>
          <a:p>
            <a:pPr marL="1296000" lvl="2" indent="-288000">
              <a:spcBef>
                <a:spcPts val="850"/>
              </a:spcBef>
              <a:buClr>
                <a:srgbClr val="000000"/>
              </a:buClr>
              <a:buSzPct val="45000"/>
              <a:buFont typeface="Wingdings" charset="2"/>
              <a:buChar char=""/>
            </a:pPr>
            <a:r>
              <a:rPr lang="en-CA" sz="1400" b="0" strike="noStrike" spc="-1">
                <a:latin typeface="Nirmala UI Semilight"/>
              </a:rPr>
              <a:t>Example: “That looks like a fake smile”</a:t>
            </a:r>
          </a:p>
          <a:p>
            <a:pPr marL="1296000" lvl="2" indent="-288000">
              <a:spcBef>
                <a:spcPts val="850"/>
              </a:spcBef>
              <a:buClr>
                <a:srgbClr val="000000"/>
              </a:buClr>
              <a:buSzPct val="45000"/>
              <a:buFont typeface="Wingdings" charset="2"/>
              <a:buChar char=""/>
            </a:pP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speech contract </a:t>
            </a:r>
          </a:p>
        </p:txBody>
      </p:sp>
      <p:sp>
        <p:nvSpPr>
          <p:cNvPr id="434" name="PlaceHolder 2"/>
          <p:cNvSpPr>
            <a:spLocks noGrp="1"/>
          </p:cNvSpPr>
          <p:nvPr>
            <p:ph/>
          </p:nvPr>
        </p:nvSpPr>
        <p:spPr>
          <a:xfrm>
            <a:off x="424800" y="3530520"/>
            <a:ext cx="10340640" cy="250200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this section, we are switch our focus on the process of communication and the speech contract that governs that process</a:t>
            </a:r>
          </a:p>
          <a:p>
            <a:pPr marL="864000" lvl="1" indent="-324000">
              <a:spcBef>
                <a:spcPts val="567"/>
              </a:spcBef>
              <a:buClr>
                <a:srgbClr val="000000"/>
              </a:buClr>
              <a:buSzPct val="45000"/>
              <a:buFont typeface="Wingdings" charset="2"/>
              <a:buChar char=""/>
            </a:pPr>
            <a:r>
              <a:rPr lang="en-CA" sz="1800" b="0" strike="noStrike" spc="-1">
                <a:latin typeface="Nirmala UI Semilight"/>
              </a:rPr>
              <a:t>Communication is a social act and is governed by the same rules as other social processes</a:t>
            </a:r>
          </a:p>
          <a:p>
            <a:pPr marL="432000" indent="-324000">
              <a:spcBef>
                <a:spcPts val="1134"/>
              </a:spcBef>
              <a:buClr>
                <a:srgbClr val="000000"/>
              </a:buClr>
              <a:buSzPct val="45000"/>
              <a:buFont typeface="Wingdings" charset="2"/>
              <a:buChar char=""/>
            </a:pPr>
            <a:endParaRPr lang="en-CA" sz="2400" b="0" strike="noStrike" spc="-1">
              <a:latin typeface="Nirmala UI Semilight"/>
            </a:endParaRPr>
          </a:p>
        </p:txBody>
      </p:sp>
      <p:pic>
        <p:nvPicPr>
          <p:cNvPr id="435" name="Picture 434"/>
          <p:cNvPicPr/>
          <p:nvPr/>
        </p:nvPicPr>
        <p:blipFill>
          <a:blip r:embed="rId2"/>
          <a:stretch/>
        </p:blipFill>
        <p:spPr>
          <a:xfrm>
            <a:off x="1193400" y="1169280"/>
            <a:ext cx="8548200" cy="218988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speech contract</a:t>
            </a:r>
          </a:p>
        </p:txBody>
      </p:sp>
      <p:sp>
        <p:nvSpPr>
          <p:cNvPr id="43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 contract is an agreement that two parties participate in that binds them to specific actions</a:t>
            </a:r>
          </a:p>
          <a:p>
            <a:pPr marL="864000" lvl="1" indent="-324000">
              <a:spcBef>
                <a:spcPts val="567"/>
              </a:spcBef>
              <a:buClr>
                <a:srgbClr val="000000"/>
              </a:buClr>
              <a:buSzPct val="45000"/>
              <a:buFont typeface="Wingdings" charset="2"/>
              <a:buChar char=""/>
            </a:pPr>
            <a:r>
              <a:rPr lang="en-CA" sz="1800" b="0" strike="noStrike" spc="-1">
                <a:latin typeface="Nirmala UI Semilight"/>
              </a:rPr>
              <a:t>The philosopher H.P. Grice noted in the late 1970's that discourses were governed by a social contract of great strength</a:t>
            </a:r>
          </a:p>
          <a:p>
            <a:pPr marL="864000" lvl="1" indent="-324000">
              <a:spcBef>
                <a:spcPts val="567"/>
              </a:spcBef>
              <a:buClr>
                <a:srgbClr val="000000"/>
              </a:buClr>
              <a:buSzPct val="45000"/>
              <a:buFont typeface="Wingdings" charset="2"/>
              <a:buChar char=""/>
            </a:pPr>
            <a:r>
              <a:rPr lang="en-CA" sz="1800" b="0" strike="noStrike" spc="-1">
                <a:latin typeface="Nirmala UI Semilight"/>
              </a:rPr>
              <a:t>In fact, this speech contract is so powerful, that a deliberate violation of the contract by one party in a communication can cause a violent reaction from the other</a:t>
            </a:r>
          </a:p>
          <a:p>
            <a:pPr marL="1296000" lvl="2" indent="-288000">
              <a:spcBef>
                <a:spcPts val="850"/>
              </a:spcBef>
              <a:buClr>
                <a:srgbClr val="000000"/>
              </a:buClr>
              <a:buSzPct val="45000"/>
              <a:buFont typeface="Wingdings" charset="2"/>
              <a:buChar char=""/>
            </a:pPr>
            <a:r>
              <a:rPr lang="en-CA" sz="1400" b="0" i="1" strike="noStrike" spc="-1">
                <a:latin typeface="Nirmala UI Semilight"/>
              </a:rPr>
              <a:t>“Our talk exchanges do not normally consist of a succession of disconnected remarks, and would not be rational if they did. They are characteristically, to some degree at least, cooperative efforts; and each participant recognizes in them, to some extent, a common purpose or set of purposes, or at least a mutually accepted direction. </a:t>
            </a:r>
            <a:endParaRPr lang="en-CA" sz="1400" b="0" strike="noStrike" spc="-1">
              <a:latin typeface="Nirmala UI Semilight"/>
            </a:endParaRPr>
          </a:p>
          <a:p>
            <a:pPr marL="1296000" lvl="2" indent="-288000">
              <a:spcBef>
                <a:spcPts val="850"/>
              </a:spcBef>
              <a:buClr>
                <a:srgbClr val="000000"/>
              </a:buClr>
              <a:buSzPct val="45000"/>
              <a:buFont typeface="Wingdings" charset="2"/>
              <a:buChar char=""/>
            </a:pPr>
            <a:r>
              <a:rPr lang="en-CA" sz="1400" b="0" i="1" strike="noStrike" spc="-1">
                <a:latin typeface="Nirmala UI Semilight"/>
              </a:rPr>
              <a:t>This purpose or direction may be fixed from the start (e.g., by an initial proposal of a question for discussion), or it may evolve during the exchange; it may be fairly definite, or it may be so indefinite as to leave very considerable latitude to the participants (as in a casual conversation). </a:t>
            </a:r>
            <a:endParaRPr lang="en-CA" sz="1400" b="0" strike="noStrike" spc="-1">
              <a:latin typeface="Nirmala UI Semilight"/>
            </a:endParaRPr>
          </a:p>
          <a:p>
            <a:pPr marL="1296000" lvl="2" indent="-288000">
              <a:spcBef>
                <a:spcPts val="850"/>
              </a:spcBef>
              <a:buClr>
                <a:srgbClr val="000000"/>
              </a:buClr>
              <a:buSzPct val="45000"/>
              <a:buFont typeface="Wingdings" charset="2"/>
              <a:buChar char=""/>
            </a:pPr>
            <a:r>
              <a:rPr lang="en-CA" sz="1400" b="0" i="1" strike="noStrike" spc="-1">
                <a:latin typeface="Nirmala UI Semilight"/>
              </a:rPr>
              <a:t>But at each stage, SOME possible conversational moves would be excluded as conversationally unsuitable. We might then formulate a rough general principle which participants will be expected to observe, namely: Make your conversational contribution such as is required, at the stage at  which it occurs, by the accepted purpose or direction of the talk exchange in which you are engaged. One might label this the COOPERATIVE PRINCIPLE.”</a:t>
            </a:r>
            <a:endParaRPr lang="en-CA" sz="14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speech contract</a:t>
            </a:r>
          </a:p>
        </p:txBody>
      </p:sp>
      <p:sp>
        <p:nvSpPr>
          <p:cNvPr id="439"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5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Maxims of the Speech Contract</a:t>
            </a:r>
          </a:p>
          <a:p>
            <a:pPr marL="864000" lvl="1" indent="-324000">
              <a:spcBef>
                <a:spcPts val="567"/>
              </a:spcBef>
              <a:buClr>
                <a:srgbClr val="000000"/>
              </a:buClr>
              <a:buSzPct val="45000"/>
              <a:buFont typeface="Wingdings" charset="2"/>
              <a:buChar char=""/>
            </a:pPr>
            <a:r>
              <a:rPr lang="en-CA" sz="1800" b="0" strike="noStrike" spc="-1">
                <a:latin typeface="Nirmala UI Semilight"/>
              </a:rPr>
              <a:t>QUANTITY relates to the quantity of information to be provided:</a:t>
            </a:r>
          </a:p>
          <a:p>
            <a:pPr marL="1296000" lvl="2" indent="-288000">
              <a:spcBef>
                <a:spcPts val="850"/>
              </a:spcBef>
              <a:buClr>
                <a:srgbClr val="000000"/>
              </a:buClr>
              <a:buSzPct val="45000"/>
              <a:buFont typeface="Wingdings" charset="2"/>
              <a:buChar char=""/>
            </a:pPr>
            <a:r>
              <a:rPr lang="en-CA" sz="1400" b="0" strike="noStrike" spc="-1">
                <a:latin typeface="Nirmala UI Semilight"/>
              </a:rPr>
              <a:t>1. Make your contribution as informative as is required (for the current purposes of the exchange)</a:t>
            </a:r>
          </a:p>
          <a:p>
            <a:pPr marL="1296000" lvl="2" indent="-288000">
              <a:spcBef>
                <a:spcPts val="850"/>
              </a:spcBef>
              <a:buClr>
                <a:srgbClr val="000000"/>
              </a:buClr>
              <a:buSzPct val="45000"/>
              <a:buFont typeface="Wingdings" charset="2"/>
              <a:buChar char=""/>
            </a:pPr>
            <a:r>
              <a:rPr lang="en-CA" sz="1400" b="0" strike="noStrike" spc="-1">
                <a:latin typeface="Nirmala UI Semilight"/>
              </a:rPr>
              <a:t>2. Do not make your contribution more informative than is required</a:t>
            </a:r>
          </a:p>
          <a:p>
            <a:pPr marL="864000" lvl="1" indent="-324000">
              <a:spcBef>
                <a:spcPts val="567"/>
              </a:spcBef>
              <a:buClr>
                <a:srgbClr val="000000"/>
              </a:buClr>
              <a:buSzPct val="45000"/>
              <a:buFont typeface="Wingdings" charset="2"/>
              <a:buChar char=""/>
            </a:pPr>
            <a:r>
              <a:rPr lang="en-CA" sz="1800" b="0" strike="noStrike" spc="-1">
                <a:latin typeface="Nirmala UI Semilight"/>
              </a:rPr>
              <a:t>QUALITY - ‘Try to make your contribution one that is true’</a:t>
            </a:r>
          </a:p>
          <a:p>
            <a:pPr marL="1296000" lvl="2" indent="-288000">
              <a:spcBef>
                <a:spcPts val="850"/>
              </a:spcBef>
              <a:buClr>
                <a:srgbClr val="000000"/>
              </a:buClr>
              <a:buSzPct val="45000"/>
              <a:buFont typeface="Wingdings" charset="2"/>
              <a:buChar char=""/>
            </a:pPr>
            <a:r>
              <a:rPr lang="en-CA" sz="1400" b="0" strike="noStrike" spc="-1">
                <a:latin typeface="Nirmala UI Semilight"/>
              </a:rPr>
              <a:t>1. Do not say what you believe to be false</a:t>
            </a:r>
          </a:p>
          <a:p>
            <a:pPr marL="1296000" lvl="2" indent="-288000">
              <a:spcBef>
                <a:spcPts val="850"/>
              </a:spcBef>
              <a:buClr>
                <a:srgbClr val="000000"/>
              </a:buClr>
              <a:buSzPct val="45000"/>
              <a:buFont typeface="Wingdings" charset="2"/>
              <a:buChar char=""/>
            </a:pPr>
            <a:r>
              <a:rPr lang="en-CA" sz="1400" b="0" strike="noStrike" spc="-1">
                <a:latin typeface="Nirmala UI Semilight"/>
              </a:rPr>
              <a:t> 2. Do not say that for which you lack adequate evidence</a:t>
            </a:r>
          </a:p>
          <a:p>
            <a:pPr marL="864000" lvl="1" indent="-324000">
              <a:spcBef>
                <a:spcPts val="567"/>
              </a:spcBef>
              <a:buClr>
                <a:srgbClr val="000000"/>
              </a:buClr>
              <a:buSzPct val="45000"/>
              <a:buFont typeface="Wingdings" charset="2"/>
              <a:buChar char=""/>
            </a:pPr>
            <a:r>
              <a:rPr lang="en-CA" sz="1800" b="0" strike="noStrike" spc="-1">
                <a:latin typeface="Nirmala UI Semilight"/>
              </a:rPr>
              <a:t>RELATION - ‘Be relevant’ </a:t>
            </a:r>
          </a:p>
          <a:p>
            <a:pPr marL="864000" lvl="1" indent="-324000">
              <a:spcBef>
                <a:spcPts val="567"/>
              </a:spcBef>
              <a:buClr>
                <a:srgbClr val="000000"/>
              </a:buClr>
              <a:buSzPct val="45000"/>
              <a:buFont typeface="Wingdings" charset="2"/>
              <a:buChar char=""/>
            </a:pPr>
            <a:r>
              <a:rPr lang="en-CA" sz="1800" b="0" strike="noStrike" spc="-1">
                <a:latin typeface="Nirmala UI Semilight"/>
              </a:rPr>
              <a:t>MANNER  -  ‘Be perspicuous’</a:t>
            </a:r>
          </a:p>
          <a:p>
            <a:pPr marL="1296000" lvl="2" indent="-288000">
              <a:spcBef>
                <a:spcPts val="850"/>
              </a:spcBef>
              <a:buClr>
                <a:srgbClr val="000000"/>
              </a:buClr>
              <a:buSzPct val="45000"/>
              <a:buFont typeface="Wingdings" charset="2"/>
              <a:buChar char=""/>
            </a:pPr>
            <a:r>
              <a:rPr lang="en-CA" sz="1400" b="0" strike="noStrike" spc="-1">
                <a:latin typeface="Nirmala UI Semilight"/>
              </a:rPr>
              <a:t>1. Avoid obscurity of expression</a:t>
            </a:r>
          </a:p>
          <a:p>
            <a:pPr marL="1296000" lvl="2" indent="-288000">
              <a:spcBef>
                <a:spcPts val="850"/>
              </a:spcBef>
              <a:buClr>
                <a:srgbClr val="000000"/>
              </a:buClr>
              <a:buSzPct val="45000"/>
              <a:buFont typeface="Wingdings" charset="2"/>
              <a:buChar char=""/>
            </a:pPr>
            <a:r>
              <a:rPr lang="en-CA" sz="1400" b="0" strike="noStrike" spc="-1">
                <a:latin typeface="Nirmala UI Semilight"/>
              </a:rPr>
              <a:t>2. Avoid ambiguity</a:t>
            </a:r>
          </a:p>
          <a:p>
            <a:pPr marL="1296000" lvl="2" indent="-288000">
              <a:spcBef>
                <a:spcPts val="850"/>
              </a:spcBef>
              <a:buClr>
                <a:srgbClr val="000000"/>
              </a:buClr>
              <a:buSzPct val="45000"/>
              <a:buFont typeface="Wingdings" charset="2"/>
              <a:buChar char=""/>
            </a:pPr>
            <a:r>
              <a:rPr lang="en-CA" sz="1400" b="0" strike="noStrike" spc="-1">
                <a:latin typeface="Nirmala UI Semilight"/>
              </a:rPr>
              <a:t>3. Be brief (avoid unnecessary prolixity)</a:t>
            </a:r>
          </a:p>
          <a:p>
            <a:pPr marL="1296000" lvl="2" indent="-288000">
              <a:spcBef>
                <a:spcPts val="850"/>
              </a:spcBef>
              <a:buClr>
                <a:srgbClr val="000000"/>
              </a:buClr>
              <a:buSzPct val="45000"/>
              <a:buFont typeface="Wingdings" charset="2"/>
              <a:buChar char=""/>
            </a:pPr>
            <a:r>
              <a:rPr lang="en-CA" sz="1400" b="0" strike="noStrike" spc="-1">
                <a:latin typeface="Nirmala UI Semilight"/>
              </a:rPr>
              <a:t>4. Be orderly</a:t>
            </a:r>
          </a:p>
          <a:p>
            <a:pPr marL="432000" indent="-324000">
              <a:spcBef>
                <a:spcPts val="1134"/>
              </a:spcBef>
              <a:buClr>
                <a:srgbClr val="000000"/>
              </a:buClr>
              <a:buSzPct val="45000"/>
              <a:buFont typeface="Wingdings" charset="2"/>
              <a:buChar char=""/>
            </a:pPr>
            <a:r>
              <a:rPr lang="en-CA" sz="2400" b="0" strike="noStrike" spc="-1">
                <a:latin typeface="Nirmala UI Semilight"/>
              </a:rPr>
              <a:t>Unlike discourse forms, the speech contract governs our behavior</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People Literacy </a:t>
            </a:r>
          </a:p>
        </p:txBody>
      </p:sp>
      <p:sp>
        <p:nvSpPr>
          <p:cNvPr id="328"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9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People literacy is the ability to adopt another person's point of view and understand their style of acting, thinking and feeling in a given environment.</a:t>
            </a:r>
          </a:p>
          <a:p>
            <a:pPr marL="864000" lvl="1" indent="-324000">
              <a:spcBef>
                <a:spcPts val="567"/>
              </a:spcBef>
              <a:buClr>
                <a:srgbClr val="000000"/>
              </a:buClr>
              <a:buSzPct val="45000"/>
              <a:buFont typeface="Wingdings" charset="2"/>
              <a:buChar char=""/>
            </a:pPr>
            <a:r>
              <a:rPr lang="en-CA" sz="1800" b="0" strike="noStrike" spc="-1">
                <a:latin typeface="Nirmala UI Semilight"/>
              </a:rPr>
              <a:t>This is not empathy – we do not have to feel what the other person is feeling to understand what they are feeling in a particular context</a:t>
            </a:r>
          </a:p>
          <a:p>
            <a:pPr marL="432000" indent="-324000">
              <a:spcBef>
                <a:spcPts val="1134"/>
              </a:spcBef>
              <a:buClr>
                <a:srgbClr val="000000"/>
              </a:buClr>
              <a:buSzPct val="45000"/>
              <a:buFont typeface="Wingdings" charset="2"/>
              <a:buChar char=""/>
            </a:pPr>
            <a:r>
              <a:rPr lang="en-CA" sz="2400" b="0" strike="noStrike" spc="-1">
                <a:latin typeface="Nirmala UI Semilight"/>
              </a:rPr>
              <a:t>People literacy, for this course, is defined as being able to:</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another's behavioral style.</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their motivations within a specific environment.</a:t>
            </a:r>
          </a:p>
          <a:p>
            <a:pPr marL="864000" lvl="1" indent="-324000">
              <a:spcBef>
                <a:spcPts val="567"/>
              </a:spcBef>
              <a:buClr>
                <a:srgbClr val="000000"/>
              </a:buClr>
              <a:buSzPct val="45000"/>
              <a:buFont typeface="Wingdings" charset="2"/>
              <a:buChar char=""/>
            </a:pPr>
            <a:r>
              <a:rPr lang="en-CA" sz="1800" b="0" strike="noStrike" spc="-1">
                <a:latin typeface="Nirmala UI Semilight"/>
              </a:rPr>
              <a:t>Understand their perceptions of that environment.</a:t>
            </a:r>
          </a:p>
          <a:p>
            <a:pPr marL="864000" lvl="1" indent="-324000">
              <a:spcBef>
                <a:spcPts val="567"/>
              </a:spcBef>
              <a:buClr>
                <a:srgbClr val="000000"/>
              </a:buClr>
              <a:buSzPct val="45000"/>
              <a:buFont typeface="Wingdings" charset="2"/>
              <a:buChar char=""/>
            </a:pPr>
            <a:r>
              <a:rPr lang="en-CA" sz="1800" b="0" strike="noStrike" spc="-1">
                <a:latin typeface="Nirmala UI Semilight"/>
              </a:rPr>
              <a:t>Identify the underlying content and issues of their communications with us and others.</a:t>
            </a:r>
          </a:p>
          <a:p>
            <a:pPr marL="864000" lvl="1" indent="-324000">
              <a:spcBef>
                <a:spcPts val="567"/>
              </a:spcBef>
              <a:buClr>
                <a:srgbClr val="000000"/>
              </a:buClr>
              <a:buSzPct val="45000"/>
              <a:buFont typeface="Wingdings" charset="2"/>
              <a:buChar char=""/>
            </a:pPr>
            <a:r>
              <a:rPr lang="en-CA" sz="1800" b="0" strike="noStrike" spc="-1">
                <a:latin typeface="Nirmala UI Semilight"/>
              </a:rPr>
              <a:t>Conduct a communication with them that "speaks their language" and that they are open to receiving.</a:t>
            </a:r>
          </a:p>
          <a:p>
            <a:pPr marL="864000" lvl="1" indent="-324000">
              <a:spcBef>
                <a:spcPts val="567"/>
              </a:spcBef>
              <a:buClr>
                <a:srgbClr val="000000"/>
              </a:buClr>
              <a:buSzPct val="45000"/>
              <a:buFont typeface="Wingdings" charset="2"/>
              <a:buChar char=""/>
            </a:pPr>
            <a:r>
              <a:rPr lang="en-CA" sz="1800" b="0" strike="noStrike" spc="-1">
                <a:latin typeface="Nirmala UI Semilight"/>
              </a:rPr>
              <a:t>Deliver and get our messages across to them in a way that produces results.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Implicature</a:t>
            </a:r>
          </a:p>
        </p:txBody>
      </p:sp>
      <p:sp>
        <p:nvSpPr>
          <p:cNvPr id="44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speech contract allows us to understand implicature or cases where what a speaker means differs from the meaning of the message used by the speaker</a:t>
            </a:r>
          </a:p>
          <a:p>
            <a:pPr marL="432000" indent="-324000">
              <a:spcBef>
                <a:spcPts val="1134"/>
              </a:spcBef>
              <a:buClr>
                <a:srgbClr val="000000"/>
              </a:buClr>
              <a:buSzPct val="45000"/>
              <a:buFont typeface="Wingdings" charset="2"/>
              <a:buChar char=""/>
            </a:pPr>
            <a:r>
              <a:rPr lang="en-CA" sz="2400" b="0" strike="noStrike" spc="-1">
                <a:latin typeface="Nirmala UI Semilight"/>
              </a:rPr>
              <a:t>These are often called indirect speech acts</a:t>
            </a:r>
          </a:p>
          <a:p>
            <a:pPr marL="864000" lvl="1" indent="-324000">
              <a:spcBef>
                <a:spcPts val="567"/>
              </a:spcBef>
              <a:buClr>
                <a:srgbClr val="000000"/>
              </a:buClr>
              <a:buSzPct val="45000"/>
              <a:buFont typeface="Wingdings" charset="2"/>
              <a:buChar char=""/>
            </a:pPr>
            <a:r>
              <a:rPr lang="en-CA" sz="1800" b="0" i="1" strike="noStrike" spc="-1">
                <a:latin typeface="Nirmala UI Semilight"/>
              </a:rPr>
              <a:t>"I'm not going to Bob's party. I have to work." </a:t>
            </a:r>
            <a:r>
              <a:rPr lang="en-CA" sz="1800" b="0" strike="noStrike" spc="-1">
                <a:latin typeface="Nirmala UI Semilight"/>
              </a:rPr>
              <a:t> </a:t>
            </a:r>
          </a:p>
          <a:p>
            <a:pPr marL="1296000" lvl="2" indent="-288000">
              <a:spcBef>
                <a:spcPts val="850"/>
              </a:spcBef>
              <a:buClr>
                <a:srgbClr val="000000"/>
              </a:buClr>
              <a:buSzPct val="45000"/>
              <a:buFont typeface="Wingdings" charset="2"/>
              <a:buChar char=""/>
            </a:pPr>
            <a:r>
              <a:rPr lang="en-CA" sz="1400" b="0" strike="noStrike" spc="-1">
                <a:latin typeface="Nirmala UI Semilight"/>
              </a:rPr>
              <a:t>At no point do I state that I cannot go the party because I have to work, but under the maxim of relevance, the statement I have to work must be relevant to the first statement</a:t>
            </a:r>
          </a:p>
          <a:p>
            <a:pPr marL="864000" lvl="1" indent="-324000">
              <a:spcBef>
                <a:spcPts val="567"/>
              </a:spcBef>
              <a:buClr>
                <a:srgbClr val="000000"/>
              </a:buClr>
              <a:buSzPct val="45000"/>
              <a:buFont typeface="Wingdings" charset="2"/>
              <a:buChar char=""/>
            </a:pPr>
            <a:r>
              <a:rPr lang="en-CA" sz="1800" b="0" i="1" strike="noStrike" spc="-1">
                <a:latin typeface="Nirmala UI Semilight"/>
              </a:rPr>
              <a:t>"Bob must be doing well at his new job.  He hasn't been arrested yet."</a:t>
            </a:r>
            <a:r>
              <a:rPr lang="en-CA" sz="1800" b="0" strike="noStrike" spc="-1">
                <a:latin typeface="Nirmala UI Semilight"/>
              </a:rPr>
              <a:t> </a:t>
            </a:r>
          </a:p>
          <a:p>
            <a:pPr marL="1296000" lvl="2" indent="-288000">
              <a:spcBef>
                <a:spcPts val="850"/>
              </a:spcBef>
              <a:buClr>
                <a:srgbClr val="000000"/>
              </a:buClr>
              <a:buSzPct val="45000"/>
              <a:buFont typeface="Wingdings" charset="2"/>
              <a:buChar char=""/>
            </a:pPr>
            <a:r>
              <a:rPr lang="en-CA" sz="1400" b="0" strike="noStrike" spc="-1">
                <a:latin typeface="Nirmala UI Semilight"/>
              </a:rPr>
              <a:t>There is no statement that Bob is doing anything dishonest, but there is an implicature that he is</a:t>
            </a:r>
          </a:p>
          <a:p>
            <a:pPr marL="864000" lvl="1" indent="-324000">
              <a:spcBef>
                <a:spcPts val="567"/>
              </a:spcBef>
              <a:buClr>
                <a:srgbClr val="000000"/>
              </a:buClr>
              <a:buSzPct val="45000"/>
              <a:buFont typeface="Wingdings" charset="2"/>
              <a:buChar char=""/>
            </a:pPr>
            <a:r>
              <a:rPr lang="en-CA" sz="1800" b="0" strike="noStrike" spc="-1">
                <a:latin typeface="Nirmala UI Semilight"/>
              </a:rPr>
              <a:t>Speaker A: "</a:t>
            </a:r>
            <a:r>
              <a:rPr lang="en-CA" sz="1800" b="0" i="1" strike="noStrike" spc="-1">
                <a:latin typeface="Nirmala UI Semilight"/>
              </a:rPr>
              <a:t>Bob doesn't seem to have a girlfriend these days"</a:t>
            </a:r>
            <a:endParaRPr lang="en-CA" sz="1800" b="0" strike="noStrike" spc="-1">
              <a:latin typeface="Nirmala UI Semilight"/>
            </a:endParaRPr>
          </a:p>
          <a:p>
            <a:pPr marL="1296000" lvl="2" indent="-288000">
              <a:spcBef>
                <a:spcPts val="850"/>
              </a:spcBef>
              <a:buClr>
                <a:srgbClr val="000000"/>
              </a:buClr>
              <a:buSzPct val="45000"/>
              <a:buFont typeface="Wingdings" charset="2"/>
              <a:buChar char=""/>
            </a:pPr>
            <a:r>
              <a:rPr lang="en-CA" sz="1400" b="0" strike="noStrike" spc="-1">
                <a:latin typeface="Nirmala UI Semilight"/>
              </a:rPr>
              <a:t>Speaker B: </a:t>
            </a:r>
            <a:r>
              <a:rPr lang="en-CA" sz="1400" b="0" i="1" strike="noStrike" spc="-1">
                <a:latin typeface="Nirmala UI Semilight"/>
              </a:rPr>
              <a:t>"He does spend a lot of time in Montreal." </a:t>
            </a:r>
            <a:endParaRPr lang="en-CA" sz="1400" b="0" strike="noStrike" spc="-1">
              <a:latin typeface="Nirmala UI Semilight"/>
            </a:endParaRPr>
          </a:p>
          <a:p>
            <a:pPr marL="864000" lvl="1" indent="-324000">
              <a:spcBef>
                <a:spcPts val="567"/>
              </a:spcBef>
              <a:buClr>
                <a:srgbClr val="000000"/>
              </a:buClr>
              <a:buSzPct val="45000"/>
              <a:buFont typeface="Wingdings" charset="2"/>
              <a:buChar char=""/>
            </a:pPr>
            <a:r>
              <a:rPr lang="en-CA" sz="1800" b="0" strike="noStrike" spc="-1">
                <a:latin typeface="Nirmala UI Semilight"/>
              </a:rPr>
              <a:t>A powerful example of relevance is the fact that when we are asked a question we either have to answer it or explicitly state that we will not answer it – ignoring it is not an option</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Implicature</a:t>
            </a:r>
          </a:p>
        </p:txBody>
      </p:sp>
      <p:sp>
        <p:nvSpPr>
          <p:cNvPr id="44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Implicature is a mechanism that is used to make communication more efficient</a:t>
            </a:r>
          </a:p>
          <a:p>
            <a:pPr marL="864000" lvl="1" indent="-324000">
              <a:spcBef>
                <a:spcPts val="567"/>
              </a:spcBef>
              <a:buClr>
                <a:srgbClr val="000000"/>
              </a:buClr>
              <a:buSzPct val="45000"/>
              <a:buFont typeface="Wingdings" charset="2"/>
              <a:buChar char=""/>
            </a:pPr>
            <a:r>
              <a:rPr lang="en-CA" sz="1800" b="0" strike="noStrike" spc="-1">
                <a:latin typeface="Nirmala UI Semilight"/>
              </a:rPr>
              <a:t>Speaker A: I only have a quarter of a tank of gas.</a:t>
            </a:r>
          </a:p>
          <a:p>
            <a:pPr marL="864000" lvl="1" indent="-324000">
              <a:spcBef>
                <a:spcPts val="567"/>
              </a:spcBef>
              <a:buClr>
                <a:srgbClr val="000000"/>
              </a:buClr>
              <a:buSzPct val="45000"/>
              <a:buFont typeface="Wingdings" charset="2"/>
              <a:buChar char=""/>
            </a:pPr>
            <a:r>
              <a:rPr lang="en-CA" sz="1800" b="0" strike="noStrike" spc="-1">
                <a:latin typeface="Nirmala UI Semilight"/>
              </a:rPr>
              <a:t>Speaker B: There's a gas station a block from here.</a:t>
            </a:r>
          </a:p>
          <a:p>
            <a:pPr marL="864000" lvl="1" indent="-324000">
              <a:spcBef>
                <a:spcPts val="567"/>
              </a:spcBef>
              <a:buClr>
                <a:srgbClr val="000000"/>
              </a:buClr>
              <a:buSzPct val="45000"/>
              <a:buFont typeface="Wingdings" charset="2"/>
              <a:buChar char=""/>
            </a:pPr>
            <a:r>
              <a:rPr lang="en-CA" sz="1800" b="0" strike="noStrike" spc="-1">
                <a:latin typeface="Nirmala UI Semilight"/>
              </a:rPr>
              <a:t>This implicature makes sense if A and B are in the car; it makes less sense if the two are on a long distance call</a:t>
            </a:r>
          </a:p>
          <a:p>
            <a:pPr marL="864000" lvl="1" indent="-324000">
              <a:spcBef>
                <a:spcPts val="567"/>
              </a:spcBef>
              <a:buClr>
                <a:srgbClr val="000000"/>
              </a:buClr>
              <a:buSzPct val="45000"/>
              <a:buFont typeface="Wingdings" charset="2"/>
              <a:buChar char=""/>
            </a:pPr>
            <a:r>
              <a:rPr lang="en-CA" sz="1800" b="0" strike="noStrike" spc="-1">
                <a:latin typeface="Nirmala UI Semilight"/>
              </a:rPr>
              <a:t>The implicature is the whole chain of unstated assertions that are assumed by two participants</a:t>
            </a:r>
          </a:p>
          <a:p>
            <a:pPr marL="432000" indent="-324000">
              <a:spcBef>
                <a:spcPts val="1134"/>
              </a:spcBef>
              <a:buClr>
                <a:srgbClr val="000000"/>
              </a:buClr>
              <a:buSzPct val="45000"/>
              <a:buFont typeface="Wingdings" charset="2"/>
              <a:buChar char=""/>
            </a:pPr>
            <a:r>
              <a:rPr lang="en-CA" sz="2400" b="0" strike="noStrike" spc="-1">
                <a:latin typeface="Nirmala UI Semilight"/>
              </a:rPr>
              <a:t>Deliberately ignoring the speech contract is also a form of implicature</a:t>
            </a:r>
          </a:p>
          <a:p>
            <a:pPr marL="864000" lvl="1" indent="-324000">
              <a:spcBef>
                <a:spcPts val="567"/>
              </a:spcBef>
              <a:buClr>
                <a:srgbClr val="000000"/>
              </a:buClr>
              <a:buSzPct val="45000"/>
              <a:buFont typeface="Wingdings" charset="2"/>
              <a:buChar char=""/>
            </a:pPr>
            <a:r>
              <a:rPr lang="en-CA" sz="1800" b="0" strike="noStrike" spc="-1">
                <a:latin typeface="Nirmala UI Semilight"/>
              </a:rPr>
              <a:t>John asks Tom if he did some thing wrong  </a:t>
            </a:r>
          </a:p>
          <a:p>
            <a:pPr marL="1296000" lvl="2" indent="-288000">
              <a:spcBef>
                <a:spcPts val="850"/>
              </a:spcBef>
              <a:buClr>
                <a:srgbClr val="000000"/>
              </a:buClr>
              <a:buSzPct val="45000"/>
              <a:buFont typeface="Wingdings" charset="2"/>
              <a:buChar char=""/>
            </a:pPr>
            <a:r>
              <a:rPr lang="en-CA" sz="1400" b="0" strike="noStrike" spc="-1">
                <a:latin typeface="Nirmala UI Semilight"/>
              </a:rPr>
              <a:t>Tom continues to stare at the TV screen in silence.</a:t>
            </a:r>
          </a:p>
          <a:p>
            <a:pPr marL="864000" lvl="1" indent="-324000">
              <a:spcBef>
                <a:spcPts val="567"/>
              </a:spcBef>
              <a:buClr>
                <a:srgbClr val="000000"/>
              </a:buClr>
              <a:buSzPct val="45000"/>
              <a:buFont typeface="Wingdings" charset="2"/>
              <a:buChar char=""/>
            </a:pPr>
            <a:r>
              <a:rPr lang="en-CA" sz="1800" b="0" strike="noStrike" spc="-1">
                <a:latin typeface="Nirmala UI Semilight"/>
              </a:rPr>
              <a:t>Mary asks her manager Sue if she thinks Mary got her promotion. </a:t>
            </a:r>
          </a:p>
          <a:p>
            <a:pPr marL="1296000" lvl="2" indent="-288000">
              <a:spcBef>
                <a:spcPts val="850"/>
              </a:spcBef>
              <a:buClr>
                <a:srgbClr val="000000"/>
              </a:buClr>
              <a:buSzPct val="45000"/>
              <a:buFont typeface="Wingdings" charset="2"/>
              <a:buChar char=""/>
            </a:pPr>
            <a:r>
              <a:rPr lang="en-CA" sz="1400" b="0" strike="noStrike" spc="-1">
                <a:latin typeface="Nirmala UI Semilight"/>
              </a:rPr>
              <a:t>Sue immediately asks Mary if the quarterly reports are ready.</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Implicature</a:t>
            </a:r>
          </a:p>
        </p:txBody>
      </p:sp>
      <p:sp>
        <p:nvSpPr>
          <p:cNvPr id="445"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Implicature is a normal part of the speech process</a:t>
            </a:r>
          </a:p>
          <a:p>
            <a:pPr marL="864000" lvl="1" indent="-324000">
              <a:spcBef>
                <a:spcPts val="567"/>
              </a:spcBef>
              <a:buClr>
                <a:srgbClr val="000000"/>
              </a:buClr>
              <a:buSzPct val="45000"/>
              <a:buFont typeface="Wingdings" charset="2"/>
              <a:buChar char=""/>
            </a:pPr>
            <a:r>
              <a:rPr lang="en-CA" sz="1800" b="0" strike="noStrike" spc="-1">
                <a:latin typeface="Nirmala UI Semilight"/>
              </a:rPr>
              <a:t>However it is also used to change the meanings of communications through implication and the creation of deniable assertions</a:t>
            </a:r>
          </a:p>
          <a:p>
            <a:pPr marL="864000" lvl="1" indent="-324000">
              <a:spcBef>
                <a:spcPts val="567"/>
              </a:spcBef>
              <a:buClr>
                <a:srgbClr val="000000"/>
              </a:buClr>
              <a:buSzPct val="45000"/>
              <a:buFont typeface="Wingdings" charset="2"/>
              <a:buChar char=""/>
            </a:pPr>
            <a:r>
              <a:rPr lang="en-CA" sz="1800" b="0" strike="noStrike" spc="-1">
                <a:latin typeface="Nirmala UI Semilight"/>
              </a:rPr>
              <a:t>The ability to identify implicature, especially when they are being used to manipulate a communication is a vital part of communication competence</a:t>
            </a:r>
          </a:p>
          <a:p>
            <a:pPr marL="432000" indent="-324000">
              <a:spcBef>
                <a:spcPts val="1134"/>
              </a:spcBef>
              <a:buClr>
                <a:srgbClr val="000000"/>
              </a:buClr>
              <a:buSzPct val="45000"/>
              <a:buFont typeface="Wingdings" charset="2"/>
              <a:buChar char=""/>
            </a:pPr>
            <a:r>
              <a:rPr lang="en-CA" sz="2400" b="0" strike="noStrike" spc="-1">
                <a:latin typeface="Nirmala UI Semilight"/>
              </a:rPr>
              <a:t>Point for discussion: </a:t>
            </a:r>
          </a:p>
          <a:p>
            <a:pPr marL="864000" lvl="1" indent="-324000">
              <a:spcBef>
                <a:spcPts val="567"/>
              </a:spcBef>
              <a:buClr>
                <a:srgbClr val="000000"/>
              </a:buClr>
              <a:buSzPct val="45000"/>
              <a:buFont typeface="Wingdings" charset="2"/>
              <a:buChar char=""/>
            </a:pPr>
            <a:r>
              <a:rPr lang="en-CA" sz="1800" b="0" strike="noStrike" spc="-1">
                <a:latin typeface="Nirmala UI Semilight"/>
              </a:rPr>
              <a:t>What is the relevance of what we have been discussing to the old adage </a:t>
            </a:r>
            <a:r>
              <a:rPr lang="en-CA" sz="1800" b="0" i="1" strike="noStrike" spc="-1">
                <a:latin typeface="Nirmala UI Semilight"/>
              </a:rPr>
              <a:t>Always answer a question with a question? </a:t>
            </a:r>
            <a:endParaRPr lang="en-CA" sz="1800" b="0" strike="noStrike" spc="-1">
              <a:latin typeface="Nirmala UI Semilight"/>
            </a:endParaRP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Communication Process </a:t>
            </a:r>
          </a:p>
        </p:txBody>
      </p:sp>
      <p:sp>
        <p:nvSpPr>
          <p:cNvPr id="44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Consider at the sequence of event that make up a communication</a:t>
            </a:r>
          </a:p>
          <a:p>
            <a:pPr marL="432000" indent="-324000">
              <a:spcBef>
                <a:spcPts val="1134"/>
              </a:spcBef>
              <a:buClr>
                <a:srgbClr val="000000"/>
              </a:buClr>
              <a:buSzPct val="45000"/>
              <a:buFont typeface="Wingdings" charset="2"/>
              <a:buChar char=""/>
            </a:pPr>
            <a:r>
              <a:rPr lang="en-CA" sz="2400" b="0" strike="noStrike" spc="-1">
                <a:latin typeface="Nirmala UI Semilight"/>
              </a:rPr>
              <a:t>Every communication has three phases</a:t>
            </a:r>
          </a:p>
          <a:p>
            <a:pPr marL="864000" lvl="1" indent="-324000">
              <a:spcBef>
                <a:spcPts val="567"/>
              </a:spcBef>
              <a:buClr>
                <a:srgbClr val="000000"/>
              </a:buClr>
              <a:buSzPct val="45000"/>
              <a:buFont typeface="Wingdings" charset="2"/>
              <a:buChar char=""/>
            </a:pPr>
            <a:r>
              <a:rPr lang="en-CA" sz="1800" b="0" i="1" strike="noStrike" spc="-1">
                <a:latin typeface="Nirmala UI Semilight"/>
              </a:rPr>
              <a:t>Initiation</a:t>
            </a:r>
            <a:r>
              <a:rPr lang="en-CA" sz="1800" b="0" strike="noStrike" spc="-1">
                <a:latin typeface="Nirmala UI Semilight"/>
              </a:rPr>
              <a:t>: The terms of the speech contract are brought into play and the nature of the communication (discourse mode for example) is established.</a:t>
            </a:r>
          </a:p>
          <a:p>
            <a:pPr marL="864000" lvl="1" indent="-324000">
              <a:spcBef>
                <a:spcPts val="567"/>
              </a:spcBef>
              <a:buClr>
                <a:srgbClr val="000000"/>
              </a:buClr>
              <a:buSzPct val="45000"/>
              <a:buFont typeface="Wingdings" charset="2"/>
              <a:buChar char=""/>
            </a:pPr>
            <a:r>
              <a:rPr lang="en-CA" sz="1800" b="0" i="1" strike="noStrike" spc="-1">
                <a:latin typeface="Nirmala UI Semilight"/>
              </a:rPr>
              <a:t>Dialog</a:t>
            </a:r>
            <a:r>
              <a:rPr lang="en-CA" sz="1800" b="0" strike="noStrike" spc="-1">
                <a:latin typeface="Nirmala UI Semilight"/>
              </a:rPr>
              <a:t>: The actual communication.</a:t>
            </a:r>
          </a:p>
          <a:p>
            <a:pPr marL="864000" lvl="1" indent="-324000">
              <a:spcBef>
                <a:spcPts val="567"/>
              </a:spcBef>
              <a:buClr>
                <a:srgbClr val="000000"/>
              </a:buClr>
              <a:buSzPct val="45000"/>
              <a:buFont typeface="Wingdings" charset="2"/>
              <a:buChar char=""/>
            </a:pPr>
            <a:r>
              <a:rPr lang="en-CA" sz="1800" b="0" i="1" strike="noStrike" spc="-1">
                <a:latin typeface="Nirmala UI Semilight"/>
              </a:rPr>
              <a:t>Closing</a:t>
            </a:r>
            <a:r>
              <a:rPr lang="en-CA" sz="1800" b="0" strike="noStrike" spc="-1">
                <a:latin typeface="Nirmala UI Semilight"/>
              </a:rPr>
              <a:t>: The ending of the dialog and the completion of any loose ends that need to be tied up to fulfill the speech contract.</a:t>
            </a:r>
          </a:p>
        </p:txBody>
      </p:sp>
      <p:pic>
        <p:nvPicPr>
          <p:cNvPr id="448" name="Picture 447"/>
          <p:cNvPicPr/>
          <p:nvPr/>
        </p:nvPicPr>
        <p:blipFill>
          <a:blip r:embed="rId2"/>
          <a:stretch/>
        </p:blipFill>
        <p:spPr>
          <a:xfrm>
            <a:off x="2196000" y="4356000"/>
            <a:ext cx="6356160" cy="858240"/>
          </a:xfrm>
          <a:prstGeom prst="rect">
            <a:avLst/>
          </a:prstGeom>
          <a:ln w="0">
            <a:noFill/>
          </a:ln>
        </p:spPr>
      </p:pic>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Initiation </a:t>
            </a:r>
          </a:p>
        </p:txBody>
      </p:sp>
      <p:sp>
        <p:nvSpPr>
          <p:cNvPr id="450"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7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 initiation is an exchange of information that starts the dialog</a:t>
            </a:r>
          </a:p>
          <a:p>
            <a:pPr marL="864000" lvl="1" indent="-324000">
              <a:spcBef>
                <a:spcPts val="567"/>
              </a:spcBef>
              <a:buClr>
                <a:srgbClr val="000000"/>
              </a:buClr>
              <a:buSzPct val="45000"/>
              <a:buFont typeface="Wingdings" charset="2"/>
              <a:buChar char=""/>
            </a:pPr>
            <a:r>
              <a:rPr lang="en-CA" sz="1800" b="0" strike="noStrike" spc="-1">
                <a:latin typeface="Nirmala UI Semilight"/>
              </a:rPr>
              <a:t>During the initiation, either party may reject the dialog (in most cases) which ends the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Basic speech contract and social contract ground rules are established</a:t>
            </a:r>
          </a:p>
          <a:p>
            <a:pPr marL="1296000" lvl="2" indent="-288000">
              <a:spcBef>
                <a:spcPts val="850"/>
              </a:spcBef>
              <a:buClr>
                <a:srgbClr val="000000"/>
              </a:buClr>
              <a:buSzPct val="45000"/>
              <a:buFont typeface="Wingdings" charset="2"/>
              <a:buChar char=""/>
            </a:pPr>
            <a:r>
              <a:rPr lang="en-CA" sz="1400" b="0" strike="noStrike" spc="-1">
                <a:latin typeface="Nirmala UI Semilight"/>
              </a:rPr>
              <a:t>What language we will use</a:t>
            </a:r>
          </a:p>
          <a:p>
            <a:pPr marL="1296000" lvl="2" indent="-288000">
              <a:spcBef>
                <a:spcPts val="850"/>
              </a:spcBef>
              <a:buClr>
                <a:srgbClr val="000000"/>
              </a:buClr>
              <a:buSzPct val="45000"/>
              <a:buFont typeface="Wingdings" charset="2"/>
              <a:buChar char=""/>
            </a:pPr>
            <a:r>
              <a:rPr lang="en-CA" sz="1400" b="0" strike="noStrike" spc="-1">
                <a:latin typeface="Nirmala UI Semilight"/>
              </a:rPr>
              <a:t>Physical parameters: location, time allocated</a:t>
            </a:r>
          </a:p>
          <a:p>
            <a:pPr marL="1296000" lvl="2" indent="-288000">
              <a:spcBef>
                <a:spcPts val="850"/>
              </a:spcBef>
              <a:buClr>
                <a:srgbClr val="000000"/>
              </a:buClr>
              <a:buSzPct val="45000"/>
              <a:buFont typeface="Wingdings" charset="2"/>
              <a:buChar char=""/>
            </a:pPr>
            <a:r>
              <a:rPr lang="en-CA" sz="1400" b="0" strike="noStrike" spc="-1">
                <a:latin typeface="Nirmala UI Semilight"/>
              </a:rPr>
              <a:t>Type of dialog or discourse</a:t>
            </a:r>
          </a:p>
          <a:p>
            <a:pPr marL="1296000" lvl="2" indent="-288000">
              <a:spcBef>
                <a:spcPts val="850"/>
              </a:spcBef>
              <a:buClr>
                <a:srgbClr val="000000"/>
              </a:buClr>
              <a:buSzPct val="45000"/>
              <a:buFont typeface="Wingdings" charset="2"/>
              <a:buChar char=""/>
            </a:pPr>
            <a:r>
              <a:rPr lang="en-CA" sz="1400" b="0" strike="noStrike" spc="-1">
                <a:latin typeface="Nirmala UI Semilight"/>
              </a:rPr>
              <a:t>The social distance between the participants and the establishment of any power or solidarity relationships</a:t>
            </a:r>
          </a:p>
          <a:p>
            <a:pPr marL="432000" indent="-324000">
              <a:spcBef>
                <a:spcPts val="1134"/>
              </a:spcBef>
              <a:buClr>
                <a:srgbClr val="000000"/>
              </a:buClr>
              <a:buSzPct val="45000"/>
              <a:buFont typeface="Wingdings" charset="2"/>
              <a:buChar char=""/>
            </a:pPr>
            <a:r>
              <a:rPr lang="en-CA" sz="2400" b="0" strike="noStrike" spc="-1">
                <a:latin typeface="Nirmala UI Semilight"/>
              </a:rPr>
              <a:t>One of the other functions of the initiation is to establish rapport</a:t>
            </a:r>
          </a:p>
          <a:p>
            <a:pPr marL="864000" lvl="1" indent="-324000">
              <a:spcBef>
                <a:spcPts val="567"/>
              </a:spcBef>
              <a:buClr>
                <a:srgbClr val="000000"/>
              </a:buClr>
              <a:buSzPct val="45000"/>
              <a:buFont typeface="Wingdings" charset="2"/>
              <a:buChar char=""/>
            </a:pPr>
            <a:r>
              <a:rPr lang="en-CA" sz="1800" b="0" strike="noStrike" spc="-1">
                <a:latin typeface="Nirmala UI Semilight"/>
              </a:rPr>
              <a:t>One dimension of rapport is the degree of trust that is established between the parties</a:t>
            </a:r>
          </a:p>
          <a:p>
            <a:pPr marL="864000" lvl="1" indent="-324000">
              <a:spcBef>
                <a:spcPts val="567"/>
              </a:spcBef>
              <a:buClr>
                <a:srgbClr val="000000"/>
              </a:buClr>
              <a:buSzPct val="45000"/>
              <a:buFont typeface="Wingdings" charset="2"/>
              <a:buChar char=""/>
            </a:pPr>
            <a:r>
              <a:rPr lang="en-CA" sz="1800" b="0" strike="noStrike" spc="-1">
                <a:latin typeface="Nirmala UI Semilight"/>
              </a:rPr>
              <a:t>Another dimension of rapport is the degree of intimacy that is allowed between the parties (in terms of how revealing the dialog should be)</a:t>
            </a:r>
          </a:p>
          <a:p>
            <a:pPr marL="864000" lvl="1" indent="-324000">
              <a:spcBef>
                <a:spcPts val="567"/>
              </a:spcBef>
              <a:buClr>
                <a:srgbClr val="000000"/>
              </a:buClr>
              <a:buSzPct val="45000"/>
              <a:buFont typeface="Wingdings" charset="2"/>
              <a:buChar char=""/>
            </a:pPr>
            <a:r>
              <a:rPr lang="en-CA" sz="1800" b="0" strike="noStrike" spc="-1">
                <a:latin typeface="Nirmala UI Semilight"/>
              </a:rPr>
              <a:t>Another dimension of rapport where either one or both participants adjust their behavioral styles to accommodate the other</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Dialog </a:t>
            </a:r>
          </a:p>
        </p:txBody>
      </p:sp>
      <p:sp>
        <p:nvSpPr>
          <p:cNvPr id="45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There are two many dialog types to list here, so we will do that as a class discussion</a:t>
            </a:r>
          </a:p>
          <a:p>
            <a:pPr marL="432000" indent="-324000">
              <a:spcBef>
                <a:spcPts val="1134"/>
              </a:spcBef>
              <a:buClr>
                <a:srgbClr val="000000"/>
              </a:buClr>
              <a:buSzPct val="45000"/>
              <a:buFont typeface="Wingdings" charset="2"/>
              <a:buChar char=""/>
            </a:pPr>
            <a:r>
              <a:rPr lang="en-CA" sz="2400" b="0" strike="noStrike" spc="-1">
                <a:latin typeface="Nirmala UI Semilight"/>
              </a:rPr>
              <a:t>However, we can identify three main types of dialogs</a:t>
            </a:r>
          </a:p>
          <a:p>
            <a:pPr marL="864000" lvl="1" indent="-324000">
              <a:spcBef>
                <a:spcPts val="567"/>
              </a:spcBef>
              <a:buClr>
                <a:srgbClr val="000000"/>
              </a:buClr>
              <a:buSzPct val="45000"/>
              <a:buFont typeface="Wingdings" charset="2"/>
              <a:buChar char=""/>
            </a:pPr>
            <a:r>
              <a:rPr lang="en-CA" sz="1800" b="0" i="1" strike="noStrike" spc="-1">
                <a:latin typeface="Nirmala UI Semilight"/>
              </a:rPr>
              <a:t>Formal</a:t>
            </a:r>
            <a:r>
              <a:rPr lang="en-CA" sz="1800" b="0" strike="noStrike" spc="-1">
                <a:latin typeface="Nirmala UI Semilight"/>
              </a:rPr>
              <a:t>:  These have a structure that is followed by both parties</a:t>
            </a:r>
          </a:p>
          <a:p>
            <a:pPr marL="1296000" lvl="2" indent="-288000">
              <a:spcBef>
                <a:spcPts val="850"/>
              </a:spcBef>
              <a:buClr>
                <a:srgbClr val="000000"/>
              </a:buClr>
              <a:buSzPct val="45000"/>
              <a:buFont typeface="Wingdings" charset="2"/>
              <a:buChar char=""/>
            </a:pPr>
            <a:r>
              <a:rPr lang="en-CA" sz="1400" b="0" strike="noStrike" spc="-1">
                <a:latin typeface="Nirmala UI Semilight"/>
              </a:rPr>
              <a:t>Examples: Giving testimony, serving a customer in a restaurant, a wedding, a meeting</a:t>
            </a:r>
          </a:p>
          <a:p>
            <a:pPr marL="1296000" lvl="2" indent="-288000">
              <a:spcBef>
                <a:spcPts val="850"/>
              </a:spcBef>
              <a:buClr>
                <a:srgbClr val="000000"/>
              </a:buClr>
              <a:buSzPct val="45000"/>
              <a:buFont typeface="Wingdings" charset="2"/>
              <a:buChar char=""/>
            </a:pPr>
            <a:r>
              <a:rPr lang="en-CA" sz="1400" b="0" strike="noStrike" spc="-1">
                <a:latin typeface="Nirmala UI Semilight"/>
              </a:rPr>
              <a:t>The structure may be embodied in rules of procedure</a:t>
            </a:r>
          </a:p>
          <a:p>
            <a:pPr marL="864000" lvl="1" indent="-324000">
              <a:spcBef>
                <a:spcPts val="567"/>
              </a:spcBef>
              <a:buClr>
                <a:srgbClr val="000000"/>
              </a:buClr>
              <a:buSzPct val="45000"/>
              <a:buFont typeface="Wingdings" charset="2"/>
              <a:buChar char=""/>
            </a:pPr>
            <a:r>
              <a:rPr lang="en-CA" sz="1800" b="0" i="1" strike="noStrike" spc="-1">
                <a:latin typeface="Nirmala UI Semilight"/>
              </a:rPr>
              <a:t>Ritual</a:t>
            </a:r>
            <a:r>
              <a:rPr lang="en-CA" sz="1800" b="0" strike="noStrike" spc="-1">
                <a:latin typeface="Nirmala UI Semilight"/>
              </a:rPr>
              <a:t>:  These have a structure that is informally known and, while there is no requirement to follow the structure, people tend to anyway</a:t>
            </a:r>
          </a:p>
          <a:p>
            <a:pPr marL="1296000" lvl="2" indent="-288000">
              <a:spcBef>
                <a:spcPts val="850"/>
              </a:spcBef>
              <a:buClr>
                <a:srgbClr val="000000"/>
              </a:buClr>
              <a:buSzPct val="45000"/>
              <a:buFont typeface="Wingdings" charset="2"/>
              <a:buChar char=""/>
            </a:pPr>
            <a:r>
              <a:rPr lang="en-CA" sz="1400" b="0" strike="noStrike" spc="-1">
                <a:latin typeface="Nirmala UI Semilight"/>
              </a:rPr>
              <a:t>Examples: Going on a date, asking for directions, asking your boss for something</a:t>
            </a:r>
          </a:p>
          <a:p>
            <a:pPr marL="864000" lvl="1" indent="-324000">
              <a:spcBef>
                <a:spcPts val="567"/>
              </a:spcBef>
              <a:buClr>
                <a:srgbClr val="000000"/>
              </a:buClr>
              <a:buSzPct val="45000"/>
              <a:buFont typeface="Wingdings" charset="2"/>
              <a:buChar char=""/>
            </a:pPr>
            <a:r>
              <a:rPr lang="en-CA" sz="1800" b="0" i="1" strike="noStrike" spc="-1">
                <a:latin typeface="Nirmala UI Semilight"/>
              </a:rPr>
              <a:t>Informal</a:t>
            </a:r>
            <a:r>
              <a:rPr lang="en-CA" sz="1800" b="0" strike="noStrike" spc="-1">
                <a:latin typeface="Nirmala UI Semilight"/>
              </a:rPr>
              <a:t>:  These have no structure and are characterized by a free give and take – the structure evolves with the dialog</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Closing </a:t>
            </a:r>
          </a:p>
        </p:txBody>
      </p:sp>
      <p:sp>
        <p:nvSpPr>
          <p:cNvPr id="45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All dialogs must have a closing</a:t>
            </a:r>
          </a:p>
          <a:p>
            <a:pPr marL="864000" lvl="1" indent="-324000">
              <a:spcBef>
                <a:spcPts val="567"/>
              </a:spcBef>
              <a:buClr>
                <a:srgbClr val="000000"/>
              </a:buClr>
              <a:buSzPct val="45000"/>
              <a:buFont typeface="Wingdings" charset="2"/>
              <a:buChar char=""/>
            </a:pPr>
            <a:r>
              <a:rPr lang="en-CA" sz="1800" b="0" strike="noStrike" spc="-1">
                <a:latin typeface="Nirmala UI Semilight"/>
              </a:rPr>
              <a:t>Just stop talking and walk away when talking to someone to see what happens if you skip the closing</a:t>
            </a:r>
          </a:p>
          <a:p>
            <a:pPr marL="864000" lvl="1" indent="-324000">
              <a:spcBef>
                <a:spcPts val="567"/>
              </a:spcBef>
              <a:buClr>
                <a:srgbClr val="000000"/>
              </a:buClr>
              <a:buSzPct val="45000"/>
              <a:buFont typeface="Wingdings" charset="2"/>
              <a:buChar char=""/>
            </a:pPr>
            <a:r>
              <a:rPr lang="en-CA" sz="1800" b="0" strike="noStrike" spc="-1">
                <a:latin typeface="Nirmala UI Semilight"/>
              </a:rPr>
              <a:t>A closing can be initiated by either party in most dialogs, but in some formal and ritual dialogs may be the prerogative of only the one who controls the dialog</a:t>
            </a:r>
          </a:p>
          <a:p>
            <a:pPr marL="864000" lvl="1" indent="-324000">
              <a:spcBef>
                <a:spcPts val="567"/>
              </a:spcBef>
              <a:buClr>
                <a:srgbClr val="000000"/>
              </a:buClr>
              <a:buSzPct val="45000"/>
              <a:buFont typeface="Wingdings" charset="2"/>
              <a:buChar char=""/>
            </a:pPr>
            <a:r>
              <a:rPr lang="en-CA" sz="1800" b="0" strike="noStrike" spc="-1">
                <a:latin typeface="Nirmala UI Semilight"/>
              </a:rPr>
              <a:t>Closings allow for a finalization of any social requirements</a:t>
            </a:r>
          </a:p>
          <a:p>
            <a:pPr marL="1296000" lvl="2" indent="-288000">
              <a:spcBef>
                <a:spcPts val="850"/>
              </a:spcBef>
              <a:buClr>
                <a:srgbClr val="000000"/>
              </a:buClr>
              <a:buSzPct val="45000"/>
              <a:buFont typeface="Wingdings" charset="2"/>
              <a:buChar char=""/>
            </a:pPr>
            <a:r>
              <a:rPr lang="en-CA" sz="1400" b="0" strike="noStrike" spc="-1">
                <a:latin typeface="Nirmala UI Semilight"/>
              </a:rPr>
              <a:t>Thanking the other person for their time</a:t>
            </a:r>
          </a:p>
          <a:p>
            <a:pPr marL="1296000" lvl="2" indent="-288000">
              <a:spcBef>
                <a:spcPts val="850"/>
              </a:spcBef>
              <a:buClr>
                <a:srgbClr val="000000"/>
              </a:buClr>
              <a:buSzPct val="45000"/>
              <a:buFont typeface="Wingdings" charset="2"/>
              <a:buChar char=""/>
            </a:pPr>
            <a:r>
              <a:rPr lang="en-CA" sz="1400" b="0" strike="noStrike" spc="-1">
                <a:latin typeface="Nirmala UI Semilight"/>
              </a:rPr>
              <a:t>Making arrangements for the next encounter</a:t>
            </a:r>
          </a:p>
          <a:p>
            <a:pPr marL="432000" indent="-324000">
              <a:spcBef>
                <a:spcPts val="1134"/>
              </a:spcBef>
              <a:buClr>
                <a:srgbClr val="000000"/>
              </a:buClr>
              <a:buSzPct val="45000"/>
              <a:buFont typeface="Wingdings" charset="2"/>
              <a:buChar char=""/>
            </a:pPr>
            <a:r>
              <a:rPr lang="en-CA" sz="2400" b="0" strike="noStrike" spc="-1">
                <a:latin typeface="Nirmala UI Semilight"/>
              </a:rPr>
              <a:t>Closings may be the result of a formal dialog coming to an end</a:t>
            </a:r>
          </a:p>
          <a:p>
            <a:pPr marL="864000" lvl="1" indent="-324000">
              <a:spcBef>
                <a:spcPts val="567"/>
              </a:spcBef>
              <a:buClr>
                <a:srgbClr val="000000"/>
              </a:buClr>
              <a:buSzPct val="45000"/>
              <a:buFont typeface="Wingdings" charset="2"/>
              <a:buChar char=""/>
            </a:pPr>
            <a:r>
              <a:rPr lang="en-CA" sz="1800" b="0" strike="noStrike" spc="-1">
                <a:latin typeface="Nirmala UI Semilight"/>
              </a:rPr>
              <a:t>In this case a closing formally frees the participant from their obligations</a:t>
            </a:r>
          </a:p>
          <a:p>
            <a:pPr marL="1296000" lvl="2" indent="-288000">
              <a:spcBef>
                <a:spcPts val="850"/>
              </a:spcBef>
              <a:buClr>
                <a:srgbClr val="000000"/>
              </a:buClr>
              <a:buSzPct val="45000"/>
              <a:buFont typeface="Wingdings" charset="2"/>
              <a:buChar char=""/>
            </a:pPr>
            <a:r>
              <a:rPr lang="en-CA" sz="1400" b="0" strike="noStrike" spc="-1">
                <a:latin typeface="Nirmala UI Semilight"/>
              </a:rPr>
              <a:t>"The witness is excused."</a:t>
            </a:r>
          </a:p>
          <a:p>
            <a:pPr marL="1296000" lvl="2" indent="-288000">
              <a:spcBef>
                <a:spcPts val="850"/>
              </a:spcBef>
              <a:buClr>
                <a:srgbClr val="000000"/>
              </a:buClr>
              <a:buSzPct val="45000"/>
              <a:buFont typeface="Wingdings" charset="2"/>
              <a:buChar char=""/>
            </a:pPr>
            <a:r>
              <a:rPr lang="en-CA" sz="1400" b="0" strike="noStrike" spc="-1">
                <a:latin typeface="Nirmala UI Semilight"/>
              </a:rPr>
              <a:t>"Am I free to go now officer?"</a:t>
            </a:r>
          </a:p>
          <a:p>
            <a:pPr marL="1296000" lvl="2" indent="-288000">
              <a:spcBef>
                <a:spcPts val="850"/>
              </a:spcBef>
              <a:buClr>
                <a:srgbClr val="000000"/>
              </a:buClr>
              <a:buSzPct val="45000"/>
              <a:buFont typeface="Wingdings" charset="2"/>
              <a:buChar char=""/>
            </a:pPr>
            <a:r>
              <a:rPr lang="en-CA" sz="1400" b="0" strike="noStrike" spc="-1">
                <a:latin typeface="Nirmala UI Semilight"/>
              </a:rPr>
              <a:t>"I have no further questions. We'll be in touch if you  make the short list."</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interview process</a:t>
            </a:r>
          </a:p>
        </p:txBody>
      </p:sp>
      <p:sp>
        <p:nvSpPr>
          <p:cNvPr id="458"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this section, we are going to walk through an interview process as an example of communication</a:t>
            </a:r>
          </a:p>
          <a:p>
            <a:pPr marL="864000" lvl="1" indent="-324000">
              <a:spcBef>
                <a:spcPts val="567"/>
              </a:spcBef>
              <a:buClr>
                <a:srgbClr val="000000"/>
              </a:buClr>
              <a:buSzPct val="45000"/>
              <a:buFont typeface="Wingdings" charset="2"/>
              <a:buChar char=""/>
            </a:pPr>
            <a:r>
              <a:rPr lang="en-CA" sz="1800" b="0" strike="noStrike" spc="-1">
                <a:latin typeface="Nirmala UI Semilight"/>
              </a:rPr>
              <a:t>We will use this to tie together many of the aspects of what we have talked about so far</a:t>
            </a:r>
          </a:p>
          <a:p>
            <a:pPr marL="1296000" lvl="2" indent="-288000">
              <a:spcBef>
                <a:spcPts val="850"/>
              </a:spcBef>
              <a:buClr>
                <a:srgbClr val="000000"/>
              </a:buClr>
              <a:buSzPct val="45000"/>
              <a:buFont typeface="Wingdings" charset="2"/>
              <a:buChar char=""/>
            </a:pPr>
            <a:r>
              <a:rPr lang="en-CA" sz="1400" b="0" strike="noStrike" spc="-1">
                <a:latin typeface="Nirmala UI Semilight"/>
              </a:rPr>
              <a:t>Discourse modes, speech contract, rapport and listening skills for example</a:t>
            </a:r>
          </a:p>
          <a:p>
            <a:pPr marL="864000" lvl="1" indent="-324000">
              <a:spcBef>
                <a:spcPts val="567"/>
              </a:spcBef>
              <a:buClr>
                <a:srgbClr val="000000"/>
              </a:buClr>
              <a:buSzPct val="45000"/>
              <a:buFont typeface="Wingdings" charset="2"/>
              <a:buChar char=""/>
            </a:pPr>
            <a:r>
              <a:rPr lang="en-CA" sz="1800" b="0" strike="noStrike" spc="-1">
                <a:latin typeface="Nirmala UI Semilight"/>
              </a:rPr>
              <a:t>The interview scenario will defined for you by the instructor</a:t>
            </a:r>
          </a:p>
          <a:p>
            <a:pPr marL="1296000" lvl="2" indent="-288000">
              <a:spcBef>
                <a:spcPts val="850"/>
              </a:spcBef>
              <a:buClr>
                <a:srgbClr val="000000"/>
              </a:buClr>
              <a:buSzPct val="45000"/>
              <a:buFont typeface="Wingdings" charset="2"/>
              <a:buChar char=""/>
            </a:pPr>
            <a:r>
              <a:rPr lang="en-CA" sz="1400" b="0" strike="noStrike" spc="-1">
                <a:latin typeface="Nirmala UI Semilight"/>
              </a:rPr>
              <a:t>There will be four interviews held</a:t>
            </a:r>
          </a:p>
          <a:p>
            <a:pPr marL="1296000" lvl="2" indent="-288000">
              <a:spcBef>
                <a:spcPts val="850"/>
              </a:spcBef>
              <a:buClr>
                <a:srgbClr val="000000"/>
              </a:buClr>
              <a:buSzPct val="45000"/>
              <a:buFont typeface="Wingdings" charset="2"/>
              <a:buChar char=""/>
            </a:pPr>
            <a:r>
              <a:rPr lang="en-CA" sz="1400" b="0" strike="noStrike" spc="-1">
                <a:latin typeface="Nirmala UI Semilight"/>
              </a:rPr>
              <a:t>Each interviewee will be one of the styles we looked at in a previous section</a:t>
            </a:r>
          </a:p>
          <a:p>
            <a:pPr marL="1296000" lvl="2" indent="-288000">
              <a:spcBef>
                <a:spcPts val="850"/>
              </a:spcBef>
              <a:buClr>
                <a:srgbClr val="000000"/>
              </a:buClr>
              <a:buSzPct val="45000"/>
              <a:buFont typeface="Wingdings" charset="2"/>
              <a:buChar char=""/>
            </a:pPr>
            <a:r>
              <a:rPr lang="en-CA" sz="1400" b="0" strike="noStrike" spc="-1">
                <a:latin typeface="Nirmala UI Semilight"/>
              </a:rPr>
              <a:t>You will be expected to be in control of the interview using the techniques that we have been looking at in class</a:t>
            </a:r>
          </a:p>
          <a:p>
            <a:pPr marL="1296000" lvl="2" indent="-288000">
              <a:spcBef>
                <a:spcPts val="850"/>
              </a:spcBef>
              <a:buClr>
                <a:srgbClr val="000000"/>
              </a:buClr>
              <a:buSzPct val="45000"/>
              <a:buFont typeface="Wingdings" charset="2"/>
              <a:buChar char=""/>
            </a:pPr>
            <a:r>
              <a:rPr lang="en-CA" sz="1400" b="0" strike="noStrike" spc="-1">
                <a:latin typeface="Nirmala UI Semilight"/>
              </a:rPr>
              <a:t>However, unlike real life your can call a time-out at any point</a:t>
            </a:r>
          </a:p>
          <a:p>
            <a:pPr marL="1296000" lvl="2" indent="-288000">
              <a:spcBef>
                <a:spcPts val="850"/>
              </a:spcBef>
              <a:buClr>
                <a:srgbClr val="000000"/>
              </a:buClr>
              <a:buSzPct val="45000"/>
              <a:buFont typeface="Wingdings" charset="2"/>
              <a:buChar char=""/>
            </a:pPr>
            <a:r>
              <a:rPr lang="en-CA" sz="1400" b="0" strike="noStrike" spc="-1">
                <a:latin typeface="Nirmala UI Semilight"/>
              </a:rPr>
              <a:t>You can also re-wind the interview and redo any part of it that didn't go as well as you liked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interview process</a:t>
            </a:r>
          </a:p>
        </p:txBody>
      </p:sp>
      <p:sp>
        <p:nvSpPr>
          <p:cNvPr id="46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There are three stages to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Pre-interview planning</a:t>
            </a:r>
          </a:p>
          <a:p>
            <a:pPr marL="864000" lvl="1" indent="-324000">
              <a:spcBef>
                <a:spcPts val="567"/>
              </a:spcBef>
              <a:buClr>
                <a:srgbClr val="000000"/>
              </a:buClr>
              <a:buSzPct val="45000"/>
              <a:buFont typeface="Wingdings" charset="2"/>
              <a:buChar char=""/>
            </a:pPr>
            <a:r>
              <a:rPr lang="en-CA" sz="1800" b="0" strike="noStrike" spc="-1">
                <a:latin typeface="Nirmala UI Semilight"/>
              </a:rPr>
              <a:t>Conducting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Analyzing the interview results.</a:t>
            </a:r>
          </a:p>
          <a:p>
            <a:pPr marL="432000" indent="-324000">
              <a:spcBef>
                <a:spcPts val="1134"/>
              </a:spcBef>
              <a:buClr>
                <a:srgbClr val="000000"/>
              </a:buClr>
              <a:buSzPct val="45000"/>
              <a:buFont typeface="Wingdings" charset="2"/>
              <a:buChar char=""/>
            </a:pPr>
            <a:r>
              <a:rPr lang="en-CA" sz="2400" b="0" strike="noStrike" spc="-1">
                <a:latin typeface="Nirmala UI Semilight"/>
              </a:rPr>
              <a:t>Planning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There should be two people conducting the interview if possible</a:t>
            </a:r>
          </a:p>
          <a:p>
            <a:pPr marL="864000" lvl="1" indent="-324000">
              <a:spcBef>
                <a:spcPts val="567"/>
              </a:spcBef>
              <a:buClr>
                <a:srgbClr val="000000"/>
              </a:buClr>
              <a:buSzPct val="45000"/>
              <a:buFont typeface="Wingdings" charset="2"/>
              <a:buChar char=""/>
            </a:pPr>
            <a:r>
              <a:rPr lang="en-CA" sz="1800" b="0" strike="noStrike" spc="-1">
                <a:latin typeface="Nirmala UI Semilight"/>
              </a:rPr>
              <a:t>One person may miss critical points</a:t>
            </a:r>
          </a:p>
          <a:p>
            <a:pPr marL="864000" lvl="1" indent="-324000">
              <a:spcBef>
                <a:spcPts val="567"/>
              </a:spcBef>
              <a:buClr>
                <a:srgbClr val="000000"/>
              </a:buClr>
              <a:buSzPct val="45000"/>
              <a:buFont typeface="Wingdings" charset="2"/>
              <a:buChar char=""/>
            </a:pPr>
            <a:r>
              <a:rPr lang="en-CA" sz="1800" b="0" strike="noStrike" spc="-1">
                <a:latin typeface="Nirmala UI Semilight"/>
              </a:rPr>
              <a:t>One person can  observe and record while the other interviews</a:t>
            </a:r>
          </a:p>
          <a:p>
            <a:pPr marL="864000" lvl="1" indent="-324000">
              <a:spcBef>
                <a:spcPts val="567"/>
              </a:spcBef>
              <a:buClr>
                <a:srgbClr val="000000"/>
              </a:buClr>
              <a:buSzPct val="45000"/>
              <a:buFont typeface="Wingdings" charset="2"/>
              <a:buChar char=""/>
            </a:pPr>
            <a:r>
              <a:rPr lang="en-CA" sz="1800" b="0" strike="noStrike" spc="-1">
                <a:latin typeface="Nirmala UI Semilight"/>
              </a:rPr>
              <a:t>There may be a better match between the interviewee and one of the interviewers</a:t>
            </a:r>
          </a:p>
          <a:p>
            <a:pPr marL="864000" lvl="1" indent="-324000">
              <a:spcBef>
                <a:spcPts val="567"/>
              </a:spcBef>
              <a:buClr>
                <a:srgbClr val="000000"/>
              </a:buClr>
              <a:buSzPct val="45000"/>
              <a:buFont typeface="Wingdings" charset="2"/>
              <a:buChar char=""/>
            </a:pPr>
            <a:r>
              <a:rPr lang="en-CA" sz="1800" b="0" strike="noStrike" spc="-1">
                <a:latin typeface="Nirmala UI Semilight"/>
              </a:rPr>
              <a:t>Research the person being interviewed and know why you are doing the interview -- i.e. research, research research</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interview process</a:t>
            </a:r>
          </a:p>
        </p:txBody>
      </p:sp>
      <p:sp>
        <p:nvSpPr>
          <p:cNvPr id="46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Identify</a:t>
            </a:r>
          </a:p>
          <a:p>
            <a:pPr marL="864000" lvl="1" indent="-324000">
              <a:spcBef>
                <a:spcPts val="567"/>
              </a:spcBef>
              <a:buClr>
                <a:srgbClr val="000000"/>
              </a:buClr>
              <a:buSzPct val="45000"/>
              <a:buFont typeface="Wingdings" charset="2"/>
              <a:buChar char=""/>
            </a:pPr>
            <a:r>
              <a:rPr lang="en-CA" sz="1800" b="0" strike="noStrike" spc="-1">
                <a:latin typeface="Nirmala UI Semilight"/>
              </a:rPr>
              <a:t>What the ideal outcome of the interview is</a:t>
            </a:r>
          </a:p>
          <a:p>
            <a:pPr marL="864000" lvl="1" indent="-324000">
              <a:spcBef>
                <a:spcPts val="567"/>
              </a:spcBef>
              <a:buClr>
                <a:srgbClr val="000000"/>
              </a:buClr>
              <a:buSzPct val="45000"/>
              <a:buFont typeface="Wingdings" charset="2"/>
              <a:buChar char=""/>
            </a:pPr>
            <a:r>
              <a:rPr lang="en-CA" sz="1800" b="0" strike="noStrike" spc="-1">
                <a:latin typeface="Nirmala UI Semilight"/>
              </a:rPr>
              <a:t>What the minimal acceptable outcome is</a:t>
            </a:r>
          </a:p>
          <a:p>
            <a:pPr marL="864000" lvl="1" indent="-324000">
              <a:spcBef>
                <a:spcPts val="567"/>
              </a:spcBef>
              <a:buClr>
                <a:srgbClr val="000000"/>
              </a:buClr>
              <a:buSzPct val="45000"/>
              <a:buFont typeface="Wingdings" charset="2"/>
              <a:buChar char=""/>
            </a:pPr>
            <a:r>
              <a:rPr lang="en-CA" sz="1800" b="0" strike="noStrike" spc="-1">
                <a:latin typeface="Nirmala UI Semilight"/>
              </a:rPr>
              <a:t>Be prepared to end the interview if the minimal outcome cannot be achieved</a:t>
            </a:r>
          </a:p>
          <a:p>
            <a:pPr marL="432000" indent="-324000">
              <a:spcBef>
                <a:spcPts val="1134"/>
              </a:spcBef>
              <a:buClr>
                <a:srgbClr val="000000"/>
              </a:buClr>
              <a:buSzPct val="45000"/>
              <a:buFont typeface="Wingdings" charset="2"/>
              <a:buChar char=""/>
            </a:pPr>
            <a:r>
              <a:rPr lang="en-CA" sz="2400" b="0" strike="noStrike" spc="-1">
                <a:latin typeface="Nirmala UI Semilight"/>
              </a:rPr>
              <a:t>Prepare</a:t>
            </a:r>
          </a:p>
          <a:p>
            <a:pPr marL="864000" lvl="1" indent="-324000">
              <a:spcBef>
                <a:spcPts val="567"/>
              </a:spcBef>
              <a:buClr>
                <a:srgbClr val="000000"/>
              </a:buClr>
              <a:buSzPct val="45000"/>
              <a:buFont typeface="Wingdings" charset="2"/>
              <a:buChar char=""/>
            </a:pPr>
            <a:r>
              <a:rPr lang="en-CA" sz="1800" b="0" strike="noStrike" spc="-1">
                <a:latin typeface="Nirmala UI Semilight"/>
              </a:rPr>
              <a:t>A list of questions you need the answers to</a:t>
            </a:r>
          </a:p>
          <a:p>
            <a:pPr marL="864000" lvl="1" indent="-324000">
              <a:spcBef>
                <a:spcPts val="567"/>
              </a:spcBef>
              <a:buClr>
                <a:srgbClr val="000000"/>
              </a:buClr>
              <a:buSzPct val="45000"/>
              <a:buFont typeface="Wingdings" charset="2"/>
              <a:buChar char=""/>
            </a:pPr>
            <a:r>
              <a:rPr lang="en-CA" sz="1800" b="0" strike="noStrike" spc="-1">
                <a:latin typeface="Nirmala UI Semilight"/>
              </a:rPr>
              <a:t>Think of this as a script for the interview</a:t>
            </a:r>
          </a:p>
          <a:p>
            <a:pPr marL="432000" indent="-324000">
              <a:spcBef>
                <a:spcPts val="1134"/>
              </a:spcBef>
              <a:buClr>
                <a:srgbClr val="000000"/>
              </a:buClr>
              <a:buSzPct val="45000"/>
              <a:buFont typeface="Wingdings" charset="2"/>
              <a:buChar char=""/>
            </a:pPr>
            <a:r>
              <a:rPr lang="en-CA" sz="2400" b="0" strike="noStrike" spc="-1">
                <a:latin typeface="Nirmala UI Semilight"/>
              </a:rPr>
              <a:t>Rehearse</a:t>
            </a:r>
          </a:p>
          <a:p>
            <a:pPr marL="864000" lvl="1" indent="-324000">
              <a:spcBef>
                <a:spcPts val="567"/>
              </a:spcBef>
              <a:buClr>
                <a:srgbClr val="000000"/>
              </a:buClr>
              <a:buSzPct val="45000"/>
              <a:buFont typeface="Wingdings" charset="2"/>
              <a:buChar char=""/>
            </a:pPr>
            <a:r>
              <a:rPr lang="en-CA" sz="1800" b="0" strike="noStrike" spc="-1">
                <a:latin typeface="Nirmala UI Semilight"/>
              </a:rPr>
              <a:t>Practice the interview so that you know the script and can focus on the answers rather than worrying about what you are going to say next</a:t>
            </a:r>
          </a:p>
          <a:p>
            <a:pPr marL="864000" lvl="1" indent="-324000">
              <a:spcBef>
                <a:spcPts val="567"/>
              </a:spcBef>
              <a:buClr>
                <a:srgbClr val="000000"/>
              </a:buClr>
              <a:buSzPct val="45000"/>
              <a:buFont typeface="Wingdings" charset="2"/>
              <a:buChar char=""/>
            </a:pPr>
            <a:r>
              <a:rPr lang="en-CA" sz="1800" b="0" strike="noStrike" spc="-1">
                <a:latin typeface="Nirmala UI Semilight"/>
              </a:rPr>
              <a:t>Anticipate what can go wrong and how you will recover from it</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People Literacy </a:t>
            </a:r>
          </a:p>
        </p:txBody>
      </p:sp>
      <p:sp>
        <p:nvSpPr>
          <p:cNvPr id="330"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Some fundamental axioms:</a:t>
            </a:r>
          </a:p>
          <a:p>
            <a:pPr marL="864000" lvl="1" indent="-324000">
              <a:spcBef>
                <a:spcPts val="567"/>
              </a:spcBef>
              <a:buClr>
                <a:srgbClr val="000000"/>
              </a:buClr>
              <a:buSzPct val="45000"/>
              <a:buFont typeface="Wingdings" charset="2"/>
              <a:buChar char=""/>
            </a:pPr>
            <a:r>
              <a:rPr lang="en-CA" sz="1800" b="0" strike="noStrike" spc="-1">
                <a:latin typeface="Nirmala UI Semilight"/>
              </a:rPr>
              <a:t>All actions are self-motivated – even the choice to take no action</a:t>
            </a:r>
          </a:p>
          <a:p>
            <a:pPr marL="864000" lvl="1" indent="-324000">
              <a:spcBef>
                <a:spcPts val="567"/>
              </a:spcBef>
              <a:buClr>
                <a:srgbClr val="000000"/>
              </a:buClr>
              <a:buSzPct val="45000"/>
              <a:buFont typeface="Wingdings" charset="2"/>
              <a:buChar char=""/>
            </a:pPr>
            <a:r>
              <a:rPr lang="en-CA" sz="1800" b="0" strike="noStrike" spc="-1">
                <a:latin typeface="Nirmala UI Semilight"/>
              </a:rPr>
              <a:t>We cannot motivate others, but we can create an environment that will motivate people to a particular action.</a:t>
            </a:r>
          </a:p>
          <a:p>
            <a:pPr marL="1296000" lvl="2" indent="-288000">
              <a:spcBef>
                <a:spcPts val="850"/>
              </a:spcBef>
              <a:buClr>
                <a:srgbClr val="000000"/>
              </a:buClr>
              <a:buSzPct val="45000"/>
              <a:buFont typeface="Wingdings" charset="2"/>
              <a:buChar char=""/>
            </a:pPr>
            <a:r>
              <a:rPr lang="en-CA" sz="1400" b="0" strike="noStrike" spc="-1">
                <a:latin typeface="Nirmala UI Semilight"/>
              </a:rPr>
              <a:t>People do things for their reasons, not our reasons.</a:t>
            </a:r>
          </a:p>
          <a:p>
            <a:pPr marL="864000" lvl="1" indent="-324000">
              <a:spcBef>
                <a:spcPts val="567"/>
              </a:spcBef>
              <a:buClr>
                <a:srgbClr val="000000"/>
              </a:buClr>
              <a:buSzPct val="45000"/>
              <a:buFont typeface="Wingdings" charset="2"/>
              <a:buChar char=""/>
            </a:pPr>
            <a:r>
              <a:rPr lang="en-CA" sz="1800" b="0" strike="noStrike" spc="-1">
                <a:latin typeface="Nirmala UI Semilight"/>
              </a:rPr>
              <a:t>If you understand what motivates me better than I understand what motivates you, then you control the communications between us</a:t>
            </a:r>
          </a:p>
          <a:p>
            <a:pPr marL="864000" lvl="1" indent="-324000">
              <a:spcBef>
                <a:spcPts val="567"/>
              </a:spcBef>
              <a:buClr>
                <a:srgbClr val="000000"/>
              </a:buClr>
              <a:buSzPct val="45000"/>
              <a:buFont typeface="Wingdings" charset="2"/>
              <a:buChar char=""/>
            </a:pPr>
            <a:r>
              <a:rPr lang="en-CA" sz="1800" b="0" strike="noStrike" spc="-1">
                <a:latin typeface="Nirmala UI Semilight"/>
              </a:rPr>
              <a:t>If you understand what motivates me better then I do, then you can control me</a:t>
            </a:r>
          </a:p>
          <a:p>
            <a:pPr marL="864000" lvl="1" indent="-324000">
              <a:spcBef>
                <a:spcPts val="567"/>
              </a:spcBef>
              <a:buClr>
                <a:srgbClr val="000000"/>
              </a:buClr>
              <a:buSzPct val="45000"/>
              <a:buFont typeface="Wingdings" charset="2"/>
              <a:buChar char=""/>
            </a:pPr>
            <a:r>
              <a:rPr lang="en-CA" sz="1800" b="0" strike="noStrike" spc="-1">
                <a:latin typeface="Nirmala UI Semilight"/>
              </a:rPr>
              <a:t>A fundamental point: </a:t>
            </a:r>
          </a:p>
          <a:p>
            <a:pPr marL="1296000" lvl="2" indent="-288000">
              <a:spcBef>
                <a:spcPts val="850"/>
              </a:spcBef>
              <a:buClr>
                <a:srgbClr val="000000"/>
              </a:buClr>
              <a:buSzPct val="45000"/>
              <a:buFont typeface="Wingdings" charset="2"/>
              <a:buChar char=""/>
            </a:pPr>
            <a:r>
              <a:rPr lang="en-CA" sz="1400" b="0" strike="noStrike" spc="-1">
                <a:latin typeface="Nirmala UI Semilight"/>
              </a:rPr>
              <a:t>My environment is what I perceive it to be, not necessarily what is objectively there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Question Types </a:t>
            </a:r>
          </a:p>
        </p:txBody>
      </p:sp>
      <p:sp>
        <p:nvSpPr>
          <p:cNvPr id="464"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Types of Questions</a:t>
            </a:r>
          </a:p>
          <a:p>
            <a:pPr marL="864000" lvl="1" indent="-324000">
              <a:spcBef>
                <a:spcPts val="567"/>
              </a:spcBef>
              <a:buClr>
                <a:srgbClr val="000000"/>
              </a:buClr>
              <a:buSzPct val="45000"/>
              <a:buFont typeface="Wingdings" charset="2"/>
              <a:buChar char=""/>
            </a:pPr>
            <a:r>
              <a:rPr lang="en-CA" sz="1800" b="0" strike="noStrike" spc="-1">
                <a:latin typeface="Nirmala UI Semilight"/>
              </a:rPr>
              <a:t>Polar:  Can be answered with a yes or no</a:t>
            </a:r>
          </a:p>
          <a:p>
            <a:pPr marL="864000" lvl="1" indent="-324000">
              <a:spcBef>
                <a:spcPts val="567"/>
              </a:spcBef>
              <a:buClr>
                <a:srgbClr val="000000"/>
              </a:buClr>
              <a:buSzPct val="45000"/>
              <a:buFont typeface="Wingdings" charset="2"/>
              <a:buChar char=""/>
            </a:pPr>
            <a:r>
              <a:rPr lang="en-CA" sz="1800" b="0" strike="noStrike" spc="-1">
                <a:latin typeface="Nirmala UI Semilight"/>
              </a:rPr>
              <a:t>Closed:  Require a single factual response</a:t>
            </a:r>
          </a:p>
          <a:p>
            <a:pPr marL="864000" lvl="1" indent="-324000">
              <a:spcBef>
                <a:spcPts val="567"/>
              </a:spcBef>
              <a:buClr>
                <a:srgbClr val="000000"/>
              </a:buClr>
              <a:buSzPct val="45000"/>
              <a:buFont typeface="Wingdings" charset="2"/>
              <a:buChar char=""/>
            </a:pPr>
            <a:r>
              <a:rPr lang="en-CA" sz="1800" b="0" strike="noStrike" spc="-1">
                <a:latin typeface="Nirmala UI Semilight"/>
              </a:rPr>
              <a:t>Open: Require a description or narrative	</a:t>
            </a:r>
          </a:p>
          <a:p>
            <a:pPr marL="864000" lvl="1" indent="-324000">
              <a:spcBef>
                <a:spcPts val="567"/>
              </a:spcBef>
              <a:buClr>
                <a:srgbClr val="000000"/>
              </a:buClr>
              <a:buSzPct val="45000"/>
              <a:buFont typeface="Wingdings" charset="2"/>
              <a:buChar char=""/>
            </a:pPr>
            <a:r>
              <a:rPr lang="en-CA" sz="1800" b="0" strike="noStrike" spc="-1">
                <a:latin typeface="Nirmala UI Semilight"/>
              </a:rPr>
              <a:t>Probing: Require a expression of opinion</a:t>
            </a:r>
          </a:p>
          <a:p>
            <a:pPr marL="432000" indent="-324000">
              <a:spcBef>
                <a:spcPts val="1134"/>
              </a:spcBef>
              <a:buClr>
                <a:srgbClr val="000000"/>
              </a:buClr>
              <a:buSzPct val="45000"/>
              <a:buFont typeface="Wingdings" charset="2"/>
              <a:buChar char=""/>
            </a:pPr>
            <a:r>
              <a:rPr lang="en-CA" sz="2400" b="0" strike="noStrike" spc="-1">
                <a:latin typeface="Nirmala UI Semilight"/>
              </a:rPr>
              <a:t>Examples</a:t>
            </a:r>
          </a:p>
          <a:p>
            <a:pPr marL="864000" lvl="1" indent="-324000">
              <a:spcBef>
                <a:spcPts val="567"/>
              </a:spcBef>
              <a:buClr>
                <a:srgbClr val="000000"/>
              </a:buClr>
              <a:buSzPct val="45000"/>
              <a:buFont typeface="Wingdings" charset="2"/>
              <a:buChar char=""/>
            </a:pPr>
            <a:r>
              <a:rPr lang="en-CA" sz="1800" b="0" strike="noStrike" spc="-1">
                <a:latin typeface="Nirmala UI Semilight"/>
              </a:rPr>
              <a:t>Polar: “You are the director of operations?”</a:t>
            </a:r>
          </a:p>
          <a:p>
            <a:pPr marL="864000" lvl="1" indent="-324000">
              <a:spcBef>
                <a:spcPts val="567"/>
              </a:spcBef>
              <a:buClr>
                <a:srgbClr val="000000"/>
              </a:buClr>
              <a:buSzPct val="45000"/>
              <a:buFont typeface="Wingdings" charset="2"/>
              <a:buChar char=""/>
            </a:pPr>
            <a:r>
              <a:rPr lang="en-CA" sz="1800" b="0" strike="noStrike" spc="-1">
                <a:latin typeface="Nirmala UI Semilight"/>
              </a:rPr>
              <a:t>Closed: “How many people are employed in this department.”</a:t>
            </a:r>
          </a:p>
          <a:p>
            <a:pPr marL="864000" lvl="1" indent="-324000">
              <a:spcBef>
                <a:spcPts val="567"/>
              </a:spcBef>
              <a:buClr>
                <a:srgbClr val="000000"/>
              </a:buClr>
              <a:buSzPct val="45000"/>
              <a:buFont typeface="Wingdings" charset="2"/>
              <a:buChar char=""/>
            </a:pPr>
            <a:r>
              <a:rPr lang="en-CA" sz="1800" b="0" strike="noStrike" spc="-1">
                <a:latin typeface="Nirmala UI Semilight"/>
              </a:rPr>
              <a:t>Open: “Could you walk us through the purchasing process?”</a:t>
            </a:r>
          </a:p>
          <a:p>
            <a:pPr marL="864000" lvl="1" indent="-324000">
              <a:spcBef>
                <a:spcPts val="567"/>
              </a:spcBef>
              <a:buClr>
                <a:srgbClr val="000000"/>
              </a:buClr>
              <a:buSzPct val="45000"/>
              <a:buFont typeface="Wingdings" charset="2"/>
              <a:buChar char=""/>
            </a:pPr>
            <a:r>
              <a:rPr lang="en-CA" sz="1800" b="0" strike="noStrike" spc="-1">
                <a:latin typeface="Nirmala UI Semilight"/>
              </a:rPr>
              <a:t>Probing: “What do feel are some of the ways we could improve the purchasing process?”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Conducting the Interview </a:t>
            </a:r>
          </a:p>
        </p:txBody>
      </p:sp>
      <p:sp>
        <p:nvSpPr>
          <p:cNvPr id="466"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Always confirm the appointment in advance</a:t>
            </a:r>
          </a:p>
          <a:p>
            <a:pPr marL="432000" indent="-324000">
              <a:spcBef>
                <a:spcPts val="1134"/>
              </a:spcBef>
              <a:buClr>
                <a:srgbClr val="000000"/>
              </a:buClr>
              <a:buSzPct val="45000"/>
              <a:buFont typeface="Wingdings" charset="2"/>
              <a:buChar char=""/>
            </a:pPr>
            <a:r>
              <a:rPr lang="en-CA" sz="2400" b="0" strike="noStrike" spc="-1">
                <a:latin typeface="Nirmala UI Semilight"/>
              </a:rPr>
              <a:t>Arrive early to accommodate unforeseen delays</a:t>
            </a:r>
          </a:p>
          <a:p>
            <a:pPr marL="432000" indent="-324000">
              <a:spcBef>
                <a:spcPts val="1134"/>
              </a:spcBef>
              <a:buClr>
                <a:srgbClr val="000000"/>
              </a:buClr>
              <a:buSzPct val="45000"/>
              <a:buFont typeface="Wingdings" charset="2"/>
              <a:buChar char=""/>
            </a:pPr>
            <a:r>
              <a:rPr lang="en-CA" sz="2400" b="0" strike="noStrike" spc="-1">
                <a:latin typeface="Nirmala UI Semilight"/>
              </a:rPr>
              <a:t>At the start of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Ensure that the client is ready to be interviewed and be prepared to postpone if this is “not a good time”</a:t>
            </a:r>
          </a:p>
          <a:p>
            <a:pPr marL="864000" lvl="1" indent="-324000">
              <a:spcBef>
                <a:spcPts val="567"/>
              </a:spcBef>
              <a:buClr>
                <a:srgbClr val="000000"/>
              </a:buClr>
              <a:buSzPct val="45000"/>
              <a:buFont typeface="Wingdings" charset="2"/>
              <a:buChar char=""/>
            </a:pPr>
            <a:r>
              <a:rPr lang="en-CA" sz="1800" b="0" strike="noStrike" spc="-1">
                <a:latin typeface="Nirmala UI Semilight"/>
              </a:rPr>
              <a:t>Confirm the amount of time available for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Confirm why you are there</a:t>
            </a:r>
          </a:p>
          <a:p>
            <a:pPr marL="432000" indent="-324000">
              <a:spcBef>
                <a:spcPts val="1134"/>
              </a:spcBef>
              <a:buClr>
                <a:srgbClr val="000000"/>
              </a:buClr>
              <a:buSzPct val="45000"/>
              <a:buFont typeface="Wingdings" charset="2"/>
              <a:buChar char=""/>
            </a:pPr>
            <a:r>
              <a:rPr lang="en-CA" sz="2400" b="0" strike="noStrike" spc="-1">
                <a:latin typeface="Nirmala UI Semilight"/>
              </a:rPr>
              <a:t>Do not assume any of the above</a:t>
            </a:r>
          </a:p>
          <a:p>
            <a:pPr marL="864000" lvl="1" indent="-324000">
              <a:spcBef>
                <a:spcPts val="567"/>
              </a:spcBef>
              <a:buClr>
                <a:srgbClr val="000000"/>
              </a:buClr>
              <a:buSzPct val="45000"/>
              <a:buFont typeface="Wingdings" charset="2"/>
              <a:buChar char=""/>
            </a:pPr>
            <a:r>
              <a:rPr lang="en-CA" sz="1800" b="0" strike="noStrike" spc="-1">
                <a:latin typeface="Nirmala UI Semilight"/>
              </a:rPr>
              <a:t>Structure the interview around the Communication Triangle</a:t>
            </a:r>
          </a:p>
          <a:p>
            <a:pPr marL="864000" lvl="1" indent="-324000">
              <a:spcBef>
                <a:spcPts val="567"/>
              </a:spcBef>
              <a:buClr>
                <a:srgbClr val="000000"/>
              </a:buClr>
              <a:buSzPct val="45000"/>
              <a:buFont typeface="Wingdings" charset="2"/>
              <a:buChar char=""/>
            </a:pPr>
            <a:r>
              <a:rPr lang="en-CA" sz="1800" b="0" strike="noStrike" spc="-1">
                <a:latin typeface="Nirmala UI Semilight"/>
              </a:rPr>
              <a:t>Discuss the above with reference to behavioral styles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Communications Triangle</a:t>
            </a:r>
          </a:p>
        </p:txBody>
      </p:sp>
      <p:sp>
        <p:nvSpPr>
          <p:cNvPr id="468" name="Freeform: Shape 467"/>
          <p:cNvSpPr/>
          <p:nvPr/>
        </p:nvSpPr>
        <p:spPr>
          <a:xfrm rot="10800000">
            <a:off x="1895760" y="1480320"/>
            <a:ext cx="6934320" cy="4647960"/>
          </a:xfrm>
          <a:custGeom>
            <a:avLst/>
            <a:gdLst/>
            <a:ahLst/>
            <a:cxnLst/>
            <a:rect l="l" t="t" r="r" b="b"/>
            <a:pathLst>
              <a:path w="21600" h="21600">
                <a:moveTo>
                  <a:pt x="10800" y="0"/>
                </a:moveTo>
                <a:lnTo>
                  <a:pt x="21600" y="21600"/>
                </a:lnTo>
                <a:lnTo>
                  <a:pt x="0" y="21600"/>
                </a:lnTo>
                <a:close/>
              </a:path>
            </a:pathLst>
          </a:custGeom>
          <a:noFill/>
          <a:ln w="38160">
            <a:solidFill>
              <a:srgbClr val="000000"/>
            </a:solidFill>
            <a:miter/>
          </a:ln>
        </p:spPr>
        <p:style>
          <a:lnRef idx="0">
            <a:scrgbClr r="0" g="0" b="0"/>
          </a:lnRef>
          <a:fillRef idx="0">
            <a:scrgbClr r="0" g="0" b="0"/>
          </a:fillRef>
          <a:effectRef idx="0">
            <a:scrgbClr r="0" g="0" b="0"/>
          </a:effectRef>
          <a:fontRef idx="minor"/>
        </p:style>
        <p:txBody>
          <a:bodyPr/>
          <a:lstStyle/>
          <a:p>
            <a:endParaRPr lang="en-CA"/>
          </a:p>
        </p:txBody>
      </p:sp>
      <p:sp>
        <p:nvSpPr>
          <p:cNvPr id="469" name="Straight Connector 468"/>
          <p:cNvSpPr/>
          <p:nvPr/>
        </p:nvSpPr>
        <p:spPr>
          <a:xfrm>
            <a:off x="2733840" y="2547720"/>
            <a:ext cx="5334120" cy="0"/>
          </a:xfrm>
          <a:prstGeom prst="line">
            <a:avLst/>
          </a:prstGeom>
          <a:ln w="19080">
            <a:solidFill>
              <a:srgbClr val="000000"/>
            </a:solidFill>
            <a:miter/>
          </a:ln>
        </p:spPr>
        <p:style>
          <a:lnRef idx="0">
            <a:scrgbClr r="0" g="0" b="0"/>
          </a:lnRef>
          <a:fillRef idx="0">
            <a:scrgbClr r="0" g="0" b="0"/>
          </a:fillRef>
          <a:effectRef idx="0">
            <a:scrgbClr r="0" g="0" b="0"/>
          </a:effectRef>
          <a:fontRef idx="minor"/>
        </p:style>
        <p:txBody>
          <a:bodyPr/>
          <a:lstStyle/>
          <a:p>
            <a:endParaRPr lang="en-CA"/>
          </a:p>
        </p:txBody>
      </p:sp>
      <p:sp>
        <p:nvSpPr>
          <p:cNvPr id="470" name="Straight Connector 469"/>
          <p:cNvSpPr/>
          <p:nvPr/>
        </p:nvSpPr>
        <p:spPr>
          <a:xfrm>
            <a:off x="3495960" y="3690720"/>
            <a:ext cx="3657600" cy="0"/>
          </a:xfrm>
          <a:prstGeom prst="line">
            <a:avLst/>
          </a:prstGeom>
          <a:ln w="12600">
            <a:solidFill>
              <a:srgbClr val="000000"/>
            </a:solidFill>
            <a:miter/>
          </a:ln>
        </p:spPr>
        <p:style>
          <a:lnRef idx="0">
            <a:scrgbClr r="0" g="0" b="0"/>
          </a:lnRef>
          <a:fillRef idx="0">
            <a:scrgbClr r="0" g="0" b="0"/>
          </a:fillRef>
          <a:effectRef idx="0">
            <a:scrgbClr r="0" g="0" b="0"/>
          </a:effectRef>
          <a:fontRef idx="minor"/>
        </p:style>
        <p:txBody>
          <a:bodyPr/>
          <a:lstStyle/>
          <a:p>
            <a:endParaRPr lang="en-CA"/>
          </a:p>
        </p:txBody>
      </p:sp>
      <p:sp>
        <p:nvSpPr>
          <p:cNvPr id="471" name="Straight Connector 470"/>
          <p:cNvSpPr/>
          <p:nvPr/>
        </p:nvSpPr>
        <p:spPr>
          <a:xfrm>
            <a:off x="4562640" y="4986000"/>
            <a:ext cx="1676520" cy="0"/>
          </a:xfrm>
          <a:prstGeom prst="line">
            <a:avLst/>
          </a:prstGeom>
          <a:ln w="12600">
            <a:solidFill>
              <a:srgbClr val="000000"/>
            </a:solidFill>
            <a:miter/>
          </a:ln>
        </p:spPr>
        <p:style>
          <a:lnRef idx="0">
            <a:scrgbClr r="0" g="0" b="0"/>
          </a:lnRef>
          <a:fillRef idx="0">
            <a:scrgbClr r="0" g="0" b="0"/>
          </a:fillRef>
          <a:effectRef idx="0">
            <a:scrgbClr r="0" g="0" b="0"/>
          </a:effectRef>
          <a:fontRef idx="minor"/>
        </p:style>
        <p:txBody>
          <a:bodyPr/>
          <a:lstStyle/>
          <a:p>
            <a:endParaRPr lang="en-CA"/>
          </a:p>
        </p:txBody>
      </p:sp>
      <p:sp>
        <p:nvSpPr>
          <p:cNvPr id="472" name="Freeform: Shape 471"/>
          <p:cNvSpPr/>
          <p:nvPr/>
        </p:nvSpPr>
        <p:spPr>
          <a:xfrm>
            <a:off x="4562640" y="1785600"/>
            <a:ext cx="1056960" cy="349920"/>
          </a:xfrm>
          <a:custGeom>
            <a:avLst/>
            <a:gdLst/>
            <a:ahLst/>
            <a:cxnLst/>
            <a:rect l="l" t="t" r="r" b="b"/>
            <a:pathLst>
              <a:path w="21600" h="21600">
                <a:moveTo>
                  <a:pt x="0" y="0"/>
                </a:moveTo>
                <a:lnTo>
                  <a:pt x="21600" y="0"/>
                </a:lnTo>
                <a:lnTo>
                  <a:pt x="21600" y="21600"/>
                </a:lnTo>
                <a:lnTo>
                  <a:pt x="0" y="21600"/>
                </a:lnTo>
                <a:lnTo>
                  <a:pt x="0" y="0"/>
                </a:lnTo>
                <a:close/>
              </a:path>
            </a:pathLst>
          </a:cu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r>
              <a:rPr lang="en-US" sz="1800" b="1" strike="noStrike" spc="-1">
                <a:latin typeface="Arial"/>
              </a:rPr>
              <a:t>Rapport</a:t>
            </a:r>
            <a:endParaRPr lang="en-CA" sz="1800" b="0" strike="noStrike" spc="-1">
              <a:latin typeface="Arial"/>
            </a:endParaRPr>
          </a:p>
        </p:txBody>
      </p:sp>
      <p:sp>
        <p:nvSpPr>
          <p:cNvPr id="473" name="Freeform: Shape 472"/>
          <p:cNvSpPr/>
          <p:nvPr/>
        </p:nvSpPr>
        <p:spPr>
          <a:xfrm>
            <a:off x="4638960" y="2928600"/>
            <a:ext cx="942840" cy="349920"/>
          </a:xfrm>
          <a:custGeom>
            <a:avLst/>
            <a:gdLst/>
            <a:ahLst/>
            <a:cxnLst/>
            <a:rect l="l" t="t" r="r" b="b"/>
            <a:pathLst>
              <a:path w="21600" h="21600">
                <a:moveTo>
                  <a:pt x="0" y="0"/>
                </a:moveTo>
                <a:lnTo>
                  <a:pt x="21600" y="0"/>
                </a:lnTo>
                <a:lnTo>
                  <a:pt x="21600" y="21600"/>
                </a:lnTo>
                <a:lnTo>
                  <a:pt x="0" y="21600"/>
                </a:lnTo>
                <a:lnTo>
                  <a:pt x="0" y="0"/>
                </a:lnTo>
                <a:close/>
              </a:path>
            </a:pathLst>
          </a:cu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r>
              <a:rPr lang="en-US" sz="1800" b="1" strike="noStrike" spc="-1">
                <a:latin typeface="Arial"/>
              </a:rPr>
              <a:t>Collect</a:t>
            </a:r>
            <a:endParaRPr lang="en-CA" sz="1800" b="0" strike="noStrike" spc="-1">
              <a:latin typeface="Arial"/>
            </a:endParaRPr>
          </a:p>
        </p:txBody>
      </p:sp>
      <p:sp>
        <p:nvSpPr>
          <p:cNvPr id="474" name="Freeform: Shape 473"/>
          <p:cNvSpPr/>
          <p:nvPr/>
        </p:nvSpPr>
        <p:spPr>
          <a:xfrm>
            <a:off x="4791240" y="3995640"/>
            <a:ext cx="828360" cy="349920"/>
          </a:xfrm>
          <a:custGeom>
            <a:avLst/>
            <a:gdLst/>
            <a:ahLst/>
            <a:cxnLst/>
            <a:rect l="l" t="t" r="r" b="b"/>
            <a:pathLst>
              <a:path w="21600" h="21600">
                <a:moveTo>
                  <a:pt x="0" y="0"/>
                </a:moveTo>
                <a:lnTo>
                  <a:pt x="21600" y="0"/>
                </a:lnTo>
                <a:lnTo>
                  <a:pt x="21600" y="21600"/>
                </a:lnTo>
                <a:lnTo>
                  <a:pt x="0" y="21600"/>
                </a:lnTo>
                <a:lnTo>
                  <a:pt x="0" y="0"/>
                </a:lnTo>
                <a:close/>
              </a:path>
            </a:pathLst>
          </a:cu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r>
              <a:rPr lang="en-US" sz="1800" b="1" strike="noStrike" spc="-1">
                <a:latin typeface="Arial"/>
              </a:rPr>
              <a:t>Probe</a:t>
            </a:r>
            <a:endParaRPr lang="en-CA" sz="1800" b="0" strike="noStrike" spc="-1">
              <a:latin typeface="Arial"/>
            </a:endParaRPr>
          </a:p>
        </p:txBody>
      </p:sp>
      <p:sp>
        <p:nvSpPr>
          <p:cNvPr id="475" name="Freeform: Shape 474"/>
          <p:cNvSpPr/>
          <p:nvPr/>
        </p:nvSpPr>
        <p:spPr>
          <a:xfrm>
            <a:off x="4943880" y="5138640"/>
            <a:ext cx="613440" cy="349920"/>
          </a:xfrm>
          <a:custGeom>
            <a:avLst/>
            <a:gdLst/>
            <a:ahLst/>
            <a:cxnLst/>
            <a:rect l="l" t="t" r="r" b="b"/>
            <a:pathLst>
              <a:path w="21600" h="21600">
                <a:moveTo>
                  <a:pt x="0" y="0"/>
                </a:moveTo>
                <a:lnTo>
                  <a:pt x="21600" y="0"/>
                </a:lnTo>
                <a:lnTo>
                  <a:pt x="21600" y="21600"/>
                </a:lnTo>
                <a:lnTo>
                  <a:pt x="0" y="21600"/>
                </a:lnTo>
                <a:lnTo>
                  <a:pt x="0" y="0"/>
                </a:lnTo>
                <a:close/>
              </a:path>
            </a:pathLst>
          </a:cu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r>
              <a:rPr lang="en-US" sz="1800" b="1" strike="noStrike" spc="-1">
                <a:latin typeface="Arial"/>
              </a:rPr>
              <a:t>End</a:t>
            </a:r>
            <a:endParaRPr lang="en-CA" sz="1800" b="0" strike="noStrike" spc="-1">
              <a:latin typeface="Arial"/>
            </a:endParaRPr>
          </a:p>
        </p:txBody>
      </p:sp>
      <p:sp>
        <p:nvSpPr>
          <p:cNvPr id="3" name="PlaceHolder 2"/>
          <p:cNvSpPr>
            <a:spLocks noGrp="1"/>
          </p:cNvSpPr>
          <p:nvPr>
            <p:ph type="ftr" idx="11"/>
          </p:nvPr>
        </p:nvSpPr>
        <p:spPr/>
        <p:txBody>
          <a:bodyPr/>
          <a:lstStyle/>
          <a:p>
            <a:r>
              <a:t>© 2025 Innovation In Software Corporation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Mechanics of the Interview </a:t>
            </a:r>
          </a:p>
        </p:txBody>
      </p:sp>
      <p:sp>
        <p:nvSpPr>
          <p:cNvPr id="477"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In the probing stage</a:t>
            </a:r>
          </a:p>
          <a:p>
            <a:pPr marL="864000" lvl="1" indent="-324000">
              <a:spcBef>
                <a:spcPts val="567"/>
              </a:spcBef>
              <a:buClr>
                <a:srgbClr val="000000"/>
              </a:buClr>
              <a:buSzPct val="45000"/>
              <a:buFont typeface="Wingdings" charset="2"/>
              <a:buChar char=""/>
            </a:pPr>
            <a:r>
              <a:rPr lang="en-CA" sz="1800" b="0" strike="noStrike" spc="-1">
                <a:latin typeface="Nirmala UI Semilight"/>
              </a:rPr>
              <a:t>Feed back what you know for validation</a:t>
            </a:r>
          </a:p>
          <a:p>
            <a:pPr marL="864000" lvl="1" indent="-324000">
              <a:spcBef>
                <a:spcPts val="567"/>
              </a:spcBef>
              <a:buClr>
                <a:srgbClr val="000000"/>
              </a:buClr>
              <a:buSzPct val="45000"/>
              <a:buFont typeface="Wingdings" charset="2"/>
              <a:buChar char=""/>
            </a:pPr>
            <a:r>
              <a:rPr lang="en-CA" sz="1800" b="0" strike="noStrike" spc="-1">
                <a:latin typeface="Nirmala UI Semilight"/>
              </a:rPr>
              <a:t>Avoid cliches like “I hear you saying…”</a:t>
            </a:r>
          </a:p>
          <a:p>
            <a:pPr marL="864000" lvl="1" indent="-324000">
              <a:spcBef>
                <a:spcPts val="567"/>
              </a:spcBef>
              <a:buClr>
                <a:srgbClr val="000000"/>
              </a:buClr>
              <a:buSzPct val="45000"/>
              <a:buFont typeface="Wingdings" charset="2"/>
              <a:buChar char=""/>
            </a:pPr>
            <a:r>
              <a:rPr lang="en-CA" sz="1800" b="0" strike="noStrike" spc="-1">
                <a:latin typeface="Nirmala UI Semilight"/>
              </a:rPr>
              <a:t>Be natural</a:t>
            </a:r>
          </a:p>
          <a:p>
            <a:pPr marL="1296000" lvl="2" indent="-288000">
              <a:spcBef>
                <a:spcPts val="850"/>
              </a:spcBef>
              <a:buClr>
                <a:srgbClr val="000000"/>
              </a:buClr>
              <a:buSzPct val="45000"/>
              <a:buFont typeface="Wingdings" charset="2"/>
              <a:buChar char=""/>
            </a:pPr>
            <a:r>
              <a:rPr lang="en-CA" sz="1400" b="0" strike="noStrike" spc="-1">
                <a:latin typeface="Nirmala UI Semilight"/>
              </a:rPr>
              <a:t>E.g. “Let me go over this process you just described to see if I have it right.  First the …”</a:t>
            </a:r>
          </a:p>
          <a:p>
            <a:pPr marL="432000" indent="-324000">
              <a:spcBef>
                <a:spcPts val="1134"/>
              </a:spcBef>
              <a:buClr>
                <a:srgbClr val="000000"/>
              </a:buClr>
              <a:buSzPct val="45000"/>
              <a:buFont typeface="Wingdings" charset="2"/>
              <a:buChar char=""/>
            </a:pPr>
            <a:r>
              <a:rPr lang="en-CA" sz="2400" b="0" strike="noStrike" spc="-1">
                <a:latin typeface="Nirmala UI Semilight"/>
              </a:rPr>
              <a:t>In the end stage</a:t>
            </a:r>
          </a:p>
          <a:p>
            <a:pPr marL="864000" lvl="1" indent="-324000">
              <a:spcBef>
                <a:spcPts val="567"/>
              </a:spcBef>
              <a:buClr>
                <a:srgbClr val="000000"/>
              </a:buClr>
              <a:buSzPct val="45000"/>
              <a:buFont typeface="Wingdings" charset="2"/>
              <a:buChar char=""/>
            </a:pPr>
            <a:r>
              <a:rPr lang="en-CA" sz="1800" b="0" strike="noStrike" spc="-1">
                <a:latin typeface="Nirmala UI Semilight"/>
              </a:rPr>
              <a:t>Use probing questions to get at possible underlying issues</a:t>
            </a:r>
          </a:p>
          <a:p>
            <a:pPr marL="864000" lvl="1" indent="-324000">
              <a:spcBef>
                <a:spcPts val="567"/>
              </a:spcBef>
              <a:buClr>
                <a:srgbClr val="000000"/>
              </a:buClr>
              <a:buSzPct val="45000"/>
              <a:buFont typeface="Wingdings" charset="2"/>
              <a:buChar char=""/>
            </a:pPr>
            <a:r>
              <a:rPr lang="en-CA" sz="1800" b="0" strike="noStrike" spc="-1">
                <a:latin typeface="Nirmala UI Semilight"/>
              </a:rPr>
              <a:t>E.g “Do you think are some of the possible problems we could run into on this project?”</a:t>
            </a:r>
          </a:p>
          <a:p>
            <a:pPr marL="864000" lvl="1" indent="-324000">
              <a:spcBef>
                <a:spcPts val="567"/>
              </a:spcBef>
              <a:buClr>
                <a:srgbClr val="000000"/>
              </a:buClr>
              <a:buSzPct val="45000"/>
              <a:buFont typeface="Wingdings" charset="2"/>
              <a:buChar char=""/>
            </a:pPr>
            <a:r>
              <a:rPr lang="en-CA" sz="1800" b="0" strike="noStrike" spc="-1">
                <a:latin typeface="Nirmala UI Semilight"/>
              </a:rPr>
              <a:t>At this point, what the client “thinks, feels or believes” may be different than what they are supposed to tell you</a:t>
            </a:r>
          </a:p>
          <a:p>
            <a:pPr marL="864000" lvl="1" indent="-324000">
              <a:spcBef>
                <a:spcPts val="567"/>
              </a:spcBef>
              <a:buClr>
                <a:srgbClr val="000000"/>
              </a:buClr>
              <a:buSzPct val="45000"/>
              <a:buFont typeface="Wingdings" charset="2"/>
              <a:buChar char=""/>
            </a:pPr>
            <a:r>
              <a:rPr lang="en-CA" sz="1800" b="0" strike="noStrike" spc="-1">
                <a:latin typeface="Nirmala UI Semilight"/>
              </a:rPr>
              <a:t>Be prepared to go “off the record”</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Mechanics of the Interview </a:t>
            </a:r>
          </a:p>
        </p:txBody>
      </p:sp>
      <p:sp>
        <p:nvSpPr>
          <p:cNvPr id="479"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If you are talking, you are not collecting information -- the client should be talking about 80% of the time</a:t>
            </a:r>
          </a:p>
          <a:p>
            <a:pPr marL="864000" lvl="1" indent="-324000">
              <a:spcBef>
                <a:spcPts val="567"/>
              </a:spcBef>
              <a:buClr>
                <a:srgbClr val="000000"/>
              </a:buClr>
              <a:buSzPct val="45000"/>
              <a:buFont typeface="Wingdings" charset="2"/>
              <a:buChar char=""/>
            </a:pPr>
            <a:r>
              <a:rPr lang="en-CA" sz="1800" b="0" strike="noStrike" spc="-1">
                <a:latin typeface="Nirmala UI Semilight"/>
              </a:rPr>
              <a:t>The interviewee is always right. Don’t argue. Don’t fawn.</a:t>
            </a:r>
          </a:p>
          <a:p>
            <a:pPr marL="864000" lvl="1" indent="-324000">
              <a:spcBef>
                <a:spcPts val="567"/>
              </a:spcBef>
              <a:buClr>
                <a:srgbClr val="000000"/>
              </a:buClr>
              <a:buSzPct val="45000"/>
              <a:buFont typeface="Wingdings" charset="2"/>
              <a:buChar char=""/>
            </a:pPr>
            <a:r>
              <a:rPr lang="en-CA" sz="1800" b="0" strike="noStrike" spc="-1">
                <a:latin typeface="Nirmala UI Semilight"/>
              </a:rPr>
              <a:t>Keep the information flowing with prompts like</a:t>
            </a:r>
          </a:p>
          <a:p>
            <a:pPr marL="1296000" lvl="2" indent="-288000">
              <a:spcBef>
                <a:spcPts val="850"/>
              </a:spcBef>
              <a:buClr>
                <a:srgbClr val="000000"/>
              </a:buClr>
              <a:buSzPct val="45000"/>
              <a:buFont typeface="Wingdings" charset="2"/>
              <a:buChar char=""/>
            </a:pPr>
            <a:r>
              <a:rPr lang="en-CA" sz="1400" b="0" strike="noStrike" spc="-1">
                <a:latin typeface="Nirmala UI Semilight"/>
              </a:rPr>
              <a:t>“How do you mean?”</a:t>
            </a:r>
          </a:p>
          <a:p>
            <a:pPr marL="1296000" lvl="2" indent="-288000">
              <a:spcBef>
                <a:spcPts val="850"/>
              </a:spcBef>
              <a:buClr>
                <a:srgbClr val="000000"/>
              </a:buClr>
              <a:buSzPct val="45000"/>
              <a:buFont typeface="Wingdings" charset="2"/>
              <a:buChar char=""/>
            </a:pPr>
            <a:r>
              <a:rPr lang="en-CA" sz="1400" b="0" strike="noStrike" spc="-1">
                <a:latin typeface="Nirmala UI Semilight"/>
              </a:rPr>
              <a:t>“Can you give an example?”</a:t>
            </a:r>
          </a:p>
          <a:p>
            <a:pPr marL="1296000" lvl="2" indent="-288000">
              <a:spcBef>
                <a:spcPts val="850"/>
              </a:spcBef>
              <a:buClr>
                <a:srgbClr val="000000"/>
              </a:buClr>
              <a:buSzPct val="45000"/>
              <a:buFont typeface="Wingdings" charset="2"/>
              <a:buChar char=""/>
            </a:pPr>
            <a:r>
              <a:rPr lang="en-CA" sz="1400" b="0" strike="noStrike" spc="-1">
                <a:latin typeface="Nirmala UI Semilight"/>
              </a:rPr>
              <a:t>“Why?”</a:t>
            </a:r>
          </a:p>
          <a:p>
            <a:pPr marL="1296000" lvl="2" indent="-288000">
              <a:spcBef>
                <a:spcPts val="850"/>
              </a:spcBef>
              <a:buClr>
                <a:srgbClr val="000000"/>
              </a:buClr>
              <a:buSzPct val="45000"/>
              <a:buFont typeface="Wingdings" charset="2"/>
              <a:buChar char=""/>
            </a:pPr>
            <a:r>
              <a:rPr lang="en-CA" sz="1400" b="0" strike="noStrike" spc="-1">
                <a:latin typeface="Nirmala UI Semilight"/>
              </a:rPr>
              <a:t>“Is that everyone’s opinion or do other feel differently.?”</a:t>
            </a:r>
          </a:p>
          <a:p>
            <a:pPr marL="1296000" lvl="2" indent="-288000">
              <a:spcBef>
                <a:spcPts val="850"/>
              </a:spcBef>
              <a:buClr>
                <a:srgbClr val="000000"/>
              </a:buClr>
              <a:buSzPct val="45000"/>
              <a:buFont typeface="Wingdings" charset="2"/>
              <a:buChar char=""/>
            </a:pPr>
            <a:r>
              <a:rPr lang="en-CA" sz="1400" b="0" strike="noStrike" spc="-1">
                <a:latin typeface="Nirmala UI Semilight"/>
              </a:rPr>
              <a:t>“Could you explain that in a bit more detail?”</a:t>
            </a:r>
          </a:p>
          <a:p>
            <a:pPr marL="864000" lvl="1" indent="-324000">
              <a:spcBef>
                <a:spcPts val="567"/>
              </a:spcBef>
              <a:buClr>
                <a:srgbClr val="000000"/>
              </a:buClr>
              <a:buSzPct val="45000"/>
              <a:buFont typeface="Wingdings" charset="2"/>
              <a:buChar char=""/>
            </a:pPr>
            <a:r>
              <a:rPr lang="en-CA" sz="1800" b="0" strike="noStrike" spc="-1">
                <a:latin typeface="Nirmala UI Semilight"/>
              </a:rPr>
              <a:t>Try to avoid probing questions early until rapport is built</a:t>
            </a:r>
          </a:p>
          <a:p>
            <a:pPr marL="864000" lvl="1" indent="-324000">
              <a:spcBef>
                <a:spcPts val="567"/>
              </a:spcBef>
              <a:buClr>
                <a:srgbClr val="000000"/>
              </a:buClr>
              <a:buSzPct val="45000"/>
              <a:buFont typeface="Wingdings" charset="2"/>
              <a:buChar char=""/>
            </a:pPr>
            <a:r>
              <a:rPr lang="en-CA" sz="1800" b="0" strike="noStrike" spc="-1">
                <a:latin typeface="Nirmala UI Semilight"/>
              </a:rPr>
              <a:t>Use polite silence</a:t>
            </a:r>
          </a:p>
          <a:p>
            <a:pPr marL="864000" lvl="1" indent="-324000">
              <a:spcBef>
                <a:spcPts val="567"/>
              </a:spcBef>
              <a:buClr>
                <a:srgbClr val="000000"/>
              </a:buClr>
              <a:buSzPct val="45000"/>
              <a:buFont typeface="Wingdings" charset="2"/>
              <a:buChar char=""/>
            </a:pPr>
            <a:r>
              <a:rPr lang="en-CA" sz="1800" b="0" strike="noStrike" spc="-1">
                <a:latin typeface="Nirmala UI Semilight"/>
              </a:rPr>
              <a:t>Avoid what annoys you when you are being interviewed</a:t>
            </a:r>
          </a:p>
          <a:p>
            <a:pPr marL="432000" indent="-324000">
              <a:spcBef>
                <a:spcPts val="1134"/>
              </a:spcBef>
              <a:buClr>
                <a:srgbClr val="000000"/>
              </a:buClr>
              <a:buSzPct val="45000"/>
              <a:buFont typeface="Wingdings" charset="2"/>
              <a:buChar char=""/>
            </a:pPr>
            <a:r>
              <a:rPr lang="en-CA" sz="2400" b="0" strike="noStrike" spc="-1">
                <a:latin typeface="Nirmala UI Semilight"/>
              </a:rPr>
              <a:t>STAY IN CONTROL!!</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Mechanics of the Interview </a:t>
            </a:r>
          </a:p>
        </p:txBody>
      </p:sp>
      <p:sp>
        <p:nvSpPr>
          <p:cNvPr id="481"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Always incorporate a “door-opener”</a:t>
            </a:r>
          </a:p>
          <a:p>
            <a:pPr marL="864000" lvl="1" indent="-324000">
              <a:spcBef>
                <a:spcPts val="567"/>
              </a:spcBef>
              <a:buClr>
                <a:srgbClr val="000000"/>
              </a:buClr>
              <a:buSzPct val="45000"/>
              <a:buFont typeface="Wingdings" charset="2"/>
              <a:buChar char=""/>
            </a:pPr>
            <a:r>
              <a:rPr lang="en-CA" sz="1800" b="0" strike="noStrike" spc="-1">
                <a:latin typeface="Nirmala UI Semilight"/>
              </a:rPr>
              <a:t>“Is there anything we have not discussed today that you think we should have?”</a:t>
            </a:r>
          </a:p>
          <a:p>
            <a:pPr marL="864000" lvl="1" indent="-324000">
              <a:spcBef>
                <a:spcPts val="567"/>
              </a:spcBef>
              <a:buClr>
                <a:srgbClr val="000000"/>
              </a:buClr>
              <a:buSzPct val="45000"/>
              <a:buFont typeface="Wingdings" charset="2"/>
              <a:buChar char=""/>
            </a:pPr>
            <a:r>
              <a:rPr lang="en-CA" sz="1800" b="0" strike="noStrike" spc="-1">
                <a:latin typeface="Nirmala UI Semilight"/>
              </a:rPr>
              <a:t>“Are there any issues that we have not raised that you believe are important to what we have been discussing?”</a:t>
            </a:r>
          </a:p>
          <a:p>
            <a:pPr marL="864000" lvl="1" indent="-324000">
              <a:spcBef>
                <a:spcPts val="567"/>
              </a:spcBef>
              <a:buClr>
                <a:srgbClr val="000000"/>
              </a:buClr>
              <a:buSzPct val="45000"/>
              <a:buFont typeface="Wingdings" charset="2"/>
              <a:buChar char=""/>
            </a:pPr>
            <a:r>
              <a:rPr lang="en-CA" sz="1800" b="0" strike="noStrike" spc="-1">
                <a:latin typeface="Nirmala UI Semilight"/>
              </a:rPr>
              <a:t>“Is there anything you feel we should have asked you but didn’t?”</a:t>
            </a:r>
          </a:p>
          <a:p>
            <a:pPr marL="432000" indent="-324000">
              <a:spcBef>
                <a:spcPts val="1134"/>
              </a:spcBef>
              <a:buClr>
                <a:srgbClr val="000000"/>
              </a:buClr>
              <a:buSzPct val="45000"/>
              <a:buFont typeface="Wingdings" charset="2"/>
              <a:buChar char=""/>
            </a:pPr>
            <a:r>
              <a:rPr lang="en-CA" sz="2400" b="0" strike="noStrike" spc="-1">
                <a:latin typeface="Nirmala UI Semilight"/>
              </a:rPr>
              <a:t>Bring closure to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The best way is to discuss what should be done next -- other people to interview or a review of the interview result</a:t>
            </a:r>
          </a:p>
          <a:p>
            <a:pPr marL="864000" lvl="1" indent="-324000">
              <a:spcBef>
                <a:spcPts val="567"/>
              </a:spcBef>
              <a:buClr>
                <a:srgbClr val="000000"/>
              </a:buClr>
              <a:buSzPct val="45000"/>
              <a:buFont typeface="Wingdings" charset="2"/>
              <a:buChar char=""/>
            </a:pPr>
            <a:r>
              <a:rPr lang="en-CA" sz="1800" b="0" strike="noStrike" spc="-1">
                <a:latin typeface="Nirmala UI Semilight"/>
              </a:rPr>
              <a:t>Keep the door open for future contact</a:t>
            </a:r>
          </a:p>
          <a:p>
            <a:pPr marL="864000" lvl="1" indent="-324000">
              <a:spcBef>
                <a:spcPts val="567"/>
              </a:spcBef>
              <a:buClr>
                <a:srgbClr val="000000"/>
              </a:buClr>
              <a:buSzPct val="45000"/>
              <a:buFont typeface="Wingdings" charset="2"/>
              <a:buChar char=""/>
            </a:pPr>
            <a:r>
              <a:rPr lang="en-CA" sz="1800" b="0" strike="noStrike" spc="-1">
                <a:latin typeface="Nirmala UI Semilight"/>
              </a:rPr>
              <a:t>“If you think of anything else, please give me a call”</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After the Interview  </a:t>
            </a:r>
          </a:p>
        </p:txBody>
      </p:sp>
      <p:sp>
        <p:nvSpPr>
          <p:cNvPr id="483"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Immediately after the interview</a:t>
            </a:r>
          </a:p>
          <a:p>
            <a:pPr marL="864000" lvl="1" indent="-324000">
              <a:spcBef>
                <a:spcPts val="567"/>
              </a:spcBef>
              <a:buClr>
                <a:srgbClr val="000000"/>
              </a:buClr>
              <a:buSzPct val="45000"/>
              <a:buFont typeface="Wingdings" charset="2"/>
              <a:buChar char=""/>
            </a:pPr>
            <a:r>
              <a:rPr lang="en-CA" sz="1800" b="0" strike="noStrike" spc="-1">
                <a:latin typeface="Nirmala UI Semilight"/>
              </a:rPr>
              <a:t>Review your notes and record any additional observations</a:t>
            </a:r>
          </a:p>
          <a:p>
            <a:pPr marL="864000" lvl="1" indent="-324000">
              <a:spcBef>
                <a:spcPts val="567"/>
              </a:spcBef>
              <a:buClr>
                <a:srgbClr val="000000"/>
              </a:buClr>
              <a:buSzPct val="45000"/>
              <a:buFont typeface="Wingdings" charset="2"/>
              <a:buChar char=""/>
            </a:pPr>
            <a:r>
              <a:rPr lang="en-CA" sz="1800" b="0" strike="noStrike" spc="-1">
                <a:latin typeface="Nirmala UI Semilight"/>
              </a:rPr>
              <a:t>You will forget critical details quickly unless you review them right away</a:t>
            </a:r>
          </a:p>
          <a:p>
            <a:pPr marL="864000" lvl="1" indent="-324000">
              <a:spcBef>
                <a:spcPts val="567"/>
              </a:spcBef>
              <a:buClr>
                <a:srgbClr val="000000"/>
              </a:buClr>
              <a:buSzPct val="45000"/>
              <a:buFont typeface="Wingdings" charset="2"/>
              <a:buChar char=""/>
            </a:pPr>
            <a:r>
              <a:rPr lang="en-CA" sz="1800" b="0" strike="noStrike" spc="-1">
                <a:latin typeface="Nirmala UI Semilight"/>
              </a:rPr>
              <a:t>You may discover critical points in the review that you did not pick up on in the interview</a:t>
            </a:r>
          </a:p>
          <a:p>
            <a:pPr marL="432000" indent="-324000">
              <a:spcBef>
                <a:spcPts val="1134"/>
              </a:spcBef>
              <a:buClr>
                <a:srgbClr val="000000"/>
              </a:buClr>
              <a:buSzPct val="45000"/>
              <a:buFont typeface="Wingdings" charset="2"/>
              <a:buChar char=""/>
            </a:pPr>
            <a:r>
              <a:rPr lang="en-CA" sz="2400" b="0" strike="noStrike" spc="-1">
                <a:latin typeface="Nirmala UI Semilight"/>
              </a:rPr>
              <a:t>Plan your next steps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152640"/>
            <a:ext cx="10050840" cy="728640"/>
          </a:xfrm>
          <a:prstGeom prst="rect">
            <a:avLst/>
          </a:prstGeom>
          <a:noFill/>
          <a:ln w="0">
            <a:noFill/>
          </a:ln>
        </p:spPr>
        <p:txBody>
          <a:bodyPr anchor="b">
            <a:normAutofit/>
          </a:bodyPr>
          <a:lstStyle/>
          <a:p>
            <a:pPr>
              <a:lnSpc>
                <a:spcPct val="100000"/>
              </a:lnSpc>
              <a:buNone/>
              <a:tabLst>
                <a:tab pos="0" algn="l"/>
              </a:tabLst>
            </a:pPr>
            <a:r>
              <a:rPr lang="en-US" sz="3600" b="0" strike="noStrike" cap="all" spc="-60">
                <a:solidFill>
                  <a:srgbClr val="D1282E"/>
                </a:solidFill>
                <a:latin typeface="Leelawadee UI Semilight"/>
              </a:rPr>
              <a:t>Q&amp;A and open discussion</a:t>
            </a:r>
            <a:endParaRPr lang="en-CA" sz="3600" b="0" strike="noStrike" spc="-1">
              <a:latin typeface="Arial"/>
            </a:endParaRPr>
          </a:p>
        </p:txBody>
      </p:sp>
      <p:pic>
        <p:nvPicPr>
          <p:cNvPr id="485" name="Content Placeholder 2"/>
          <p:cNvPicPr/>
          <p:nvPr/>
        </p:nvPicPr>
        <p:blipFill>
          <a:blip r:embed="rId3"/>
          <a:stretch/>
        </p:blipFill>
        <p:spPr>
          <a:xfrm>
            <a:off x="1647360" y="1073160"/>
            <a:ext cx="8083440" cy="5051880"/>
          </a:xfrm>
          <a:prstGeom prst="rect">
            <a:avLst/>
          </a:prstGeom>
          <a:ln w="0">
            <a:noFill/>
          </a:ln>
        </p:spPr>
      </p:pic>
      <p:sp>
        <p:nvSpPr>
          <p:cNvPr id="3" name="PlaceHolder 2"/>
          <p:cNvSpPr>
            <a:spLocks noGrp="1"/>
          </p:cNvSpPr>
          <p:nvPr>
            <p:ph type="ftr" idx="9"/>
          </p:nvPr>
        </p:nvSpPr>
        <p:spPr/>
        <p:txBody>
          <a:bodyPr/>
          <a:lstStyle/>
          <a:p>
            <a:r>
              <a:t>© 2025 Innovation In Software 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The Marston Model</a:t>
            </a:r>
          </a:p>
        </p:txBody>
      </p:sp>
      <p:sp>
        <p:nvSpPr>
          <p:cNvPr id="332" name="PlaceHolder 2"/>
          <p:cNvSpPr>
            <a:spLocks noGrp="1"/>
          </p:cNvSpPr>
          <p:nvPr>
            <p:ph/>
          </p:nvPr>
        </p:nvSpPr>
        <p:spPr>
          <a:xfrm>
            <a:off x="424800" y="1051200"/>
            <a:ext cx="10340640" cy="4981320"/>
          </a:xfrm>
          <a:prstGeom prst="rect">
            <a:avLst/>
          </a:prstGeom>
          <a:noFill/>
          <a:ln w="0">
            <a:noFill/>
          </a:ln>
        </p:spPr>
        <p:txBody>
          <a:bodyPr lIns="0" tIns="0" rIns="0" bIns="0" anchor="t">
            <a:normAutofit/>
          </a:bodyPr>
          <a:lstStyle/>
          <a:p>
            <a:pPr marL="432000" indent="-324000">
              <a:spcBef>
                <a:spcPts val="1134"/>
              </a:spcBef>
              <a:buClr>
                <a:srgbClr val="000000"/>
              </a:buClr>
              <a:buSzPct val="45000"/>
              <a:buFont typeface="Wingdings" charset="2"/>
              <a:buChar char=""/>
            </a:pPr>
            <a:r>
              <a:rPr lang="en-CA" sz="2400" b="0" strike="noStrike" spc="-1">
                <a:latin typeface="Nirmala UI Semilight"/>
              </a:rPr>
              <a:t>This is the model that was discussed earlier in the course</a:t>
            </a:r>
          </a:p>
          <a:p>
            <a:pPr marL="864000" lvl="1" indent="-324000">
              <a:spcBef>
                <a:spcPts val="567"/>
              </a:spcBef>
              <a:buClr>
                <a:srgbClr val="000000"/>
              </a:buClr>
              <a:buSzPct val="45000"/>
              <a:buFont typeface="Wingdings" charset="2"/>
              <a:buChar char=""/>
            </a:pPr>
            <a:r>
              <a:rPr lang="en-CA" sz="1800" b="0" strike="noStrike" spc="-1">
                <a:latin typeface="Nirmala UI Semilight"/>
              </a:rPr>
              <a:t>Dr. William Moulton Marston (1893 – 1947) developed the theoretical basis for this model in his 1928 book The Emotions of Normal People</a:t>
            </a:r>
          </a:p>
          <a:p>
            <a:pPr marL="864000" lvl="1" indent="-324000">
              <a:spcBef>
                <a:spcPts val="567"/>
              </a:spcBef>
              <a:buClr>
                <a:srgbClr val="000000"/>
              </a:buClr>
              <a:buSzPct val="45000"/>
              <a:buFont typeface="Wingdings" charset="2"/>
              <a:buChar char=""/>
            </a:pPr>
            <a:r>
              <a:rPr lang="en-CA" sz="1800" b="0" strike="noStrike" spc="-1">
                <a:latin typeface="Nirmala UI Semilight"/>
              </a:rPr>
              <a:t>Of course, Marston was not the first to develop a 4-style system.</a:t>
            </a:r>
          </a:p>
          <a:p>
            <a:pPr marL="864000" lvl="1" indent="-324000">
              <a:spcBef>
                <a:spcPts val="567"/>
              </a:spcBef>
              <a:buClr>
                <a:srgbClr val="000000"/>
              </a:buClr>
              <a:buSzPct val="45000"/>
              <a:buFont typeface="Wingdings" charset="2"/>
              <a:buChar char=""/>
            </a:pPr>
            <a:r>
              <a:rPr lang="en-CA" sz="1800" b="0" strike="noStrike" spc="-1">
                <a:latin typeface="Nirmala UI Semilight"/>
              </a:rPr>
              <a:t>The classical Greeks established four basic personality types:    </a:t>
            </a:r>
          </a:p>
          <a:p>
            <a:pPr marL="1296000" lvl="2" indent="-288000">
              <a:spcBef>
                <a:spcPts val="850"/>
              </a:spcBef>
              <a:buClr>
                <a:srgbClr val="000000"/>
              </a:buClr>
              <a:buSzPct val="45000"/>
              <a:buFont typeface="Wingdings" charset="2"/>
              <a:buChar char=""/>
            </a:pPr>
            <a:r>
              <a:rPr lang="en-CA" sz="1400" b="0" strike="noStrike" spc="-1">
                <a:latin typeface="Nirmala UI Semilight"/>
              </a:rPr>
              <a:t>Choleric</a:t>
            </a:r>
          </a:p>
          <a:p>
            <a:pPr marL="1296000" lvl="2" indent="-288000">
              <a:spcBef>
                <a:spcPts val="850"/>
              </a:spcBef>
              <a:buClr>
                <a:srgbClr val="000000"/>
              </a:buClr>
              <a:buSzPct val="45000"/>
              <a:buFont typeface="Wingdings" charset="2"/>
              <a:buChar char=""/>
            </a:pPr>
            <a:r>
              <a:rPr lang="en-CA" sz="1400" b="0" strike="noStrike" spc="-1">
                <a:latin typeface="Nirmala UI Semilight"/>
              </a:rPr>
              <a:t>Melancholic</a:t>
            </a:r>
          </a:p>
          <a:p>
            <a:pPr marL="1296000" lvl="2" indent="-288000">
              <a:spcBef>
                <a:spcPts val="850"/>
              </a:spcBef>
              <a:buClr>
                <a:srgbClr val="000000"/>
              </a:buClr>
              <a:buSzPct val="45000"/>
              <a:buFont typeface="Wingdings" charset="2"/>
              <a:buChar char=""/>
            </a:pPr>
            <a:r>
              <a:rPr lang="en-CA" sz="1400" b="0" strike="noStrike" spc="-1">
                <a:latin typeface="Nirmala UI Semilight"/>
              </a:rPr>
              <a:t>Phlegmatic</a:t>
            </a:r>
          </a:p>
          <a:p>
            <a:pPr marL="1296000" lvl="2" indent="-288000">
              <a:spcBef>
                <a:spcPts val="850"/>
              </a:spcBef>
              <a:buClr>
                <a:srgbClr val="000000"/>
              </a:buClr>
              <a:buSzPct val="45000"/>
              <a:buFont typeface="Wingdings" charset="2"/>
              <a:buChar char=""/>
            </a:pPr>
            <a:r>
              <a:rPr lang="en-CA" sz="1400" b="0" strike="noStrike" spc="-1">
                <a:latin typeface="Nirmala UI Semilight"/>
              </a:rPr>
              <a:t>Sanguine</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99760" y="-116280"/>
            <a:ext cx="10188000" cy="1247400"/>
          </a:xfrm>
          <a:prstGeom prst="rect">
            <a:avLst/>
          </a:prstGeom>
          <a:noFill/>
          <a:ln w="0">
            <a:noFill/>
          </a:ln>
        </p:spPr>
        <p:txBody>
          <a:bodyPr lIns="0" tIns="0" rIns="0" bIns="0" anchor="ctr">
            <a:noAutofit/>
          </a:bodyPr>
          <a:lstStyle/>
          <a:p>
            <a:r>
              <a:rPr lang="en-CA" sz="3600" b="0" strike="noStrike" cap="all" spc="-1">
                <a:solidFill>
                  <a:srgbClr val="BF0041"/>
                </a:solidFill>
                <a:latin typeface="Leelawadee UI Semilight"/>
              </a:rPr>
              <a:t>Behavioral Style </a:t>
            </a:r>
          </a:p>
        </p:txBody>
      </p:sp>
      <p:sp>
        <p:nvSpPr>
          <p:cNvPr id="334" name="PlaceHolder 2"/>
          <p:cNvSpPr>
            <a:spLocks noGrp="1"/>
          </p:cNvSpPr>
          <p:nvPr>
            <p:ph/>
          </p:nvPr>
        </p:nvSpPr>
        <p:spPr>
          <a:xfrm>
            <a:off x="424800" y="1051200"/>
            <a:ext cx="10340640" cy="4981320"/>
          </a:xfrm>
          <a:prstGeom prst="rect">
            <a:avLst/>
          </a:prstGeom>
          <a:noFill/>
          <a:ln w="0">
            <a:noFill/>
          </a:ln>
        </p:spPr>
        <p:txBody>
          <a:bodyPr lIns="0" tIns="0" rIns="0" bIns="0" anchor="t">
            <a:normAutofit fontScale="99000"/>
          </a:bodyPr>
          <a:lstStyle/>
          <a:p>
            <a:pPr marL="432000" indent="-324000">
              <a:spcBef>
                <a:spcPts val="1134"/>
              </a:spcBef>
              <a:buClr>
                <a:srgbClr val="000000"/>
              </a:buClr>
              <a:buSzPct val="45000"/>
              <a:buFont typeface="Wingdings" charset="2"/>
              <a:buChar char=""/>
            </a:pPr>
            <a:r>
              <a:rPr lang="en-CA" sz="2400" b="0" strike="noStrike" spc="-1">
                <a:latin typeface="Nirmala UI Semilight"/>
              </a:rPr>
              <a:t>A behavioral style (or pattern) is cluster of preferred behaviors used to respond to stimuli in a specific situation</a:t>
            </a:r>
          </a:p>
          <a:p>
            <a:pPr marL="864000" lvl="1" indent="-324000">
              <a:spcBef>
                <a:spcPts val="567"/>
              </a:spcBef>
              <a:buClr>
                <a:srgbClr val="000000"/>
              </a:buClr>
              <a:buSzPct val="45000"/>
              <a:buFont typeface="Wingdings" charset="2"/>
              <a:buChar char=""/>
            </a:pPr>
            <a:r>
              <a:rPr lang="en-CA" sz="1800" b="0" strike="noStrike" spc="-1">
                <a:latin typeface="Nirmala UI Semilight"/>
              </a:rPr>
              <a:t>People often display different styles in different environments</a:t>
            </a:r>
          </a:p>
          <a:p>
            <a:pPr marL="864000" lvl="1" indent="-324000">
              <a:spcBef>
                <a:spcPts val="567"/>
              </a:spcBef>
              <a:buClr>
                <a:srgbClr val="000000"/>
              </a:buClr>
              <a:buSzPct val="45000"/>
              <a:buFont typeface="Wingdings" charset="2"/>
              <a:buChar char=""/>
            </a:pPr>
            <a:r>
              <a:rPr lang="en-CA" sz="1800" b="0" strike="noStrike" spc="-1">
                <a:latin typeface="Nirmala UI Semilight"/>
              </a:rPr>
              <a:t>As we mature, we learn to use various styles to adapt and respond to different or novel situations</a:t>
            </a:r>
          </a:p>
          <a:p>
            <a:pPr marL="864000" lvl="1" indent="-324000">
              <a:spcBef>
                <a:spcPts val="567"/>
              </a:spcBef>
              <a:buClr>
                <a:srgbClr val="000000"/>
              </a:buClr>
              <a:buSzPct val="45000"/>
              <a:buFont typeface="Wingdings" charset="2"/>
              <a:buChar char=""/>
            </a:pPr>
            <a:r>
              <a:rPr lang="en-CA" sz="1800" b="0" strike="noStrike" spc="-1">
                <a:latin typeface="Nirmala UI Semilight"/>
              </a:rPr>
              <a:t>While we can display different styles, there is usually one style in each environment which is our preferred or natural style</a:t>
            </a:r>
          </a:p>
          <a:p>
            <a:pPr marL="432000" indent="-324000">
              <a:spcBef>
                <a:spcPts val="1134"/>
              </a:spcBef>
              <a:buClr>
                <a:srgbClr val="000000"/>
              </a:buClr>
              <a:buSzPct val="45000"/>
              <a:buFont typeface="Wingdings" charset="2"/>
              <a:buChar char=""/>
            </a:pPr>
            <a:r>
              <a:rPr lang="en-CA" sz="2400" b="0" strike="noStrike" spc="-1">
                <a:latin typeface="Nirmala UI Semilight"/>
              </a:rPr>
              <a:t>Our natural style in an environment is one that:</a:t>
            </a:r>
          </a:p>
          <a:p>
            <a:pPr marL="864000" lvl="1" indent="-324000">
              <a:spcBef>
                <a:spcPts val="567"/>
              </a:spcBef>
              <a:buClr>
                <a:srgbClr val="000000"/>
              </a:buClr>
              <a:buSzPct val="45000"/>
              <a:buFont typeface="Wingdings" charset="2"/>
              <a:buChar char=""/>
            </a:pPr>
            <a:r>
              <a:rPr lang="en-CA" sz="1800" b="0" strike="noStrike" spc="-1">
                <a:latin typeface="Nirmala UI Semilight"/>
              </a:rPr>
              <a:t>Takes the least amount of energy for us to manifest, and can actually energize us as we manifest it</a:t>
            </a:r>
          </a:p>
          <a:p>
            <a:pPr marL="864000" lvl="1" indent="-324000">
              <a:spcBef>
                <a:spcPts val="567"/>
              </a:spcBef>
              <a:buClr>
                <a:srgbClr val="000000"/>
              </a:buClr>
              <a:buSzPct val="45000"/>
              <a:buFont typeface="Wingdings" charset="2"/>
              <a:buChar char=""/>
            </a:pPr>
            <a:r>
              <a:rPr lang="en-CA" sz="1800" b="0" strike="noStrike" spc="-1">
                <a:latin typeface="Nirmala UI Semilight"/>
              </a:rPr>
              <a:t>We tend to manifest when we are tired or under stress</a:t>
            </a:r>
          </a:p>
          <a:p>
            <a:pPr marL="864000" lvl="1" indent="-324000">
              <a:spcBef>
                <a:spcPts val="567"/>
              </a:spcBef>
              <a:buClr>
                <a:srgbClr val="000000"/>
              </a:buClr>
              <a:buSzPct val="45000"/>
              <a:buFont typeface="Wingdings" charset="2"/>
              <a:buChar char=""/>
            </a:pPr>
            <a:r>
              <a:rPr lang="en-CA" sz="1800" b="0" strike="noStrike" spc="-1">
                <a:latin typeface="Nirmala UI Semilight"/>
              </a:rPr>
              <a:t>Tends to be consistent with our own personal beliefs and opinions</a:t>
            </a:r>
          </a:p>
          <a:p>
            <a:pPr marL="864000" lvl="1" indent="-324000">
              <a:spcBef>
                <a:spcPts val="567"/>
              </a:spcBef>
              <a:buClr>
                <a:srgbClr val="000000"/>
              </a:buClr>
              <a:buSzPct val="45000"/>
              <a:buFont typeface="Wingdings" charset="2"/>
              <a:buChar char=""/>
            </a:pPr>
            <a:r>
              <a:rPr lang="en-CA" sz="1800" b="0" strike="noStrike" spc="-1">
                <a:latin typeface="Nirmala UI Semilight"/>
              </a:rPr>
              <a:t>Is the one we tend to display when we are "being ourselves"</a:t>
            </a:r>
          </a:p>
          <a:p>
            <a:pPr marL="864000" lvl="1" indent="-324000">
              <a:spcBef>
                <a:spcPts val="567"/>
              </a:spcBef>
              <a:buClr>
                <a:srgbClr val="000000"/>
              </a:buClr>
              <a:buSzPct val="45000"/>
              <a:buFont typeface="Wingdings" charset="2"/>
              <a:buChar char=""/>
            </a:pPr>
            <a:r>
              <a:rPr lang="en-CA" sz="1800" b="0" strike="noStrike" spc="-1">
                <a:latin typeface="Nirmala UI Semilight"/>
              </a:rPr>
              <a:t>As we mature, we may find our preferred styles changing as a result of our life experiences</a:t>
            </a:r>
          </a:p>
        </p:txBody>
      </p:sp>
      <p:sp>
        <p:nvSpPr>
          <p:cNvPr id="4" name="PlaceHolder 3"/>
          <p:cNvSpPr>
            <a:spLocks noGrp="1"/>
          </p:cNvSpPr>
          <p:nvPr>
            <p:ph type="ftr" idx="11"/>
          </p:nvPr>
        </p:nvSpPr>
        <p:spPr/>
        <p:txBody>
          <a:bodyPr/>
          <a:lstStyle/>
          <a:p>
            <a:r>
              <a:t>© 2025 Innovation In Software Corporation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167525</TotalTime>
  <Words>6745</Words>
  <Application>Microsoft Office PowerPoint</Application>
  <PresentationFormat>Widescreen</PresentationFormat>
  <Paragraphs>593</Paragraphs>
  <Slides>77</Slides>
  <Notes>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77</vt:i4>
      </vt:variant>
    </vt:vector>
  </HeadingPairs>
  <TitlesOfParts>
    <vt:vector size="92" baseType="lpstr">
      <vt:lpstr>Arial</vt:lpstr>
      <vt:lpstr>Arial Black</vt:lpstr>
      <vt:lpstr>Gadugi</vt:lpstr>
      <vt:lpstr>Leelawadee UI Semilight</vt:lpstr>
      <vt:lpstr>Nirmala UI Semilight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Communication skills</vt:lpstr>
      <vt:lpstr>The model</vt:lpstr>
      <vt:lpstr>The model</vt:lpstr>
      <vt:lpstr>People Literacy </vt:lpstr>
      <vt:lpstr>People Literacy </vt:lpstr>
      <vt:lpstr>The Marston Model</vt:lpstr>
      <vt:lpstr>Behavioral Style </vt:lpstr>
      <vt:lpstr>The Two Drivers </vt:lpstr>
      <vt:lpstr>The Prototypical Styles  </vt:lpstr>
      <vt:lpstr>The Dominant Style</vt:lpstr>
      <vt:lpstr>The Dominant Style</vt:lpstr>
      <vt:lpstr>D Communication Strategies </vt:lpstr>
      <vt:lpstr>D Communication Strategies </vt:lpstr>
      <vt:lpstr>The Influencing Style</vt:lpstr>
      <vt:lpstr>The Influencing Style</vt:lpstr>
      <vt:lpstr>I Communication Strategies</vt:lpstr>
      <vt:lpstr>I Communication Strategies</vt:lpstr>
      <vt:lpstr> The Stable Style </vt:lpstr>
      <vt:lpstr> The Stable Style </vt:lpstr>
      <vt:lpstr>S Communication Strategies </vt:lpstr>
      <vt:lpstr>S Communication Strategies </vt:lpstr>
      <vt:lpstr>The Compliant Style </vt:lpstr>
      <vt:lpstr>The Compliant Style </vt:lpstr>
      <vt:lpstr>C Communication Strategies</vt:lpstr>
      <vt:lpstr>C Communication Strategies</vt:lpstr>
      <vt:lpstr>Styles Compatibility </vt:lpstr>
      <vt:lpstr>Handling an Angry Person</vt:lpstr>
      <vt:lpstr>Handling an Angry Person</vt:lpstr>
      <vt:lpstr>The Platinum Rule</vt:lpstr>
      <vt:lpstr>The message</vt:lpstr>
      <vt:lpstr>The Structure of a Communication </vt:lpstr>
      <vt:lpstr>Discourse Modes</vt:lpstr>
      <vt:lpstr>Discourse Modes</vt:lpstr>
      <vt:lpstr>Dialogues and Monologues </vt:lpstr>
      <vt:lpstr>Discourse Objectives </vt:lpstr>
      <vt:lpstr>Communications Skill </vt:lpstr>
      <vt:lpstr>Communications Skill </vt:lpstr>
      <vt:lpstr>Pragmatics and Message Flow</vt:lpstr>
      <vt:lpstr>Pragmatics and Message Flow</vt:lpstr>
      <vt:lpstr>Pragmatics: Topic and Comment  </vt:lpstr>
      <vt:lpstr>Why Topic Flow is Important </vt:lpstr>
      <vt:lpstr>Discourse Flow </vt:lpstr>
      <vt:lpstr>Discourse Flow </vt:lpstr>
      <vt:lpstr>Why Iconicity is Important </vt:lpstr>
      <vt:lpstr>The Social Content of a Communication  </vt:lpstr>
      <vt:lpstr>Linguistic Register  </vt:lpstr>
      <vt:lpstr>The Hymes Universal  </vt:lpstr>
      <vt:lpstr>Power and Solidarity </vt:lpstr>
      <vt:lpstr>Semantics </vt:lpstr>
      <vt:lpstr>Semantics </vt:lpstr>
      <vt:lpstr>Intonation and inflection  </vt:lpstr>
      <vt:lpstr>Gesture </vt:lpstr>
      <vt:lpstr>Body Language  </vt:lpstr>
      <vt:lpstr>Body Language  </vt:lpstr>
      <vt:lpstr>The speech contract </vt:lpstr>
      <vt:lpstr>The speech contract</vt:lpstr>
      <vt:lpstr>The speech contract</vt:lpstr>
      <vt:lpstr>Implicature</vt:lpstr>
      <vt:lpstr>Implicature</vt:lpstr>
      <vt:lpstr>Implicature</vt:lpstr>
      <vt:lpstr>The Communication Process </vt:lpstr>
      <vt:lpstr>The Initiation </vt:lpstr>
      <vt:lpstr>The Dialog </vt:lpstr>
      <vt:lpstr>The Closing </vt:lpstr>
      <vt:lpstr>The interview process</vt:lpstr>
      <vt:lpstr>The interview process</vt:lpstr>
      <vt:lpstr>The interview process</vt:lpstr>
      <vt:lpstr>Question Types </vt:lpstr>
      <vt:lpstr>Conducting the Interview </vt:lpstr>
      <vt:lpstr>Communications Triangle</vt:lpstr>
      <vt:lpstr>Mechanics of the Interview </vt:lpstr>
      <vt:lpstr>Mechanics of the Interview </vt:lpstr>
      <vt:lpstr>Mechanics of the Interview </vt:lpstr>
      <vt:lpstr>After the Interview  </vt:lpstr>
      <vt:lpstr>Q&amp;A and open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Communications Skills</dc:title>
  <dc:subject>Risk  Bootcamp</dc:subject>
  <dc:creator>Donis Marshall</dc:creator>
  <dc:description/>
  <cp:lastModifiedBy>Rod Davison</cp:lastModifiedBy>
  <cp:revision>9109</cp:revision>
  <cp:lastPrinted>2025-10-26T15:22:08Z</cp:lastPrinted>
  <dcterms:created xsi:type="dcterms:W3CDTF">2016-09-10T10:34:19Z</dcterms:created>
  <dcterms:modified xsi:type="dcterms:W3CDTF">2025-12-18T17:59:34Z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52</vt:r8>
  </property>
  <property fmtid="{D5CDD505-2E9C-101B-9397-08002B2CF9AE}" pid="3" name="PresentationFormat">
    <vt:lpwstr>Widescreen</vt:lpwstr>
  </property>
  <property fmtid="{D5CDD505-2E9C-101B-9397-08002B2CF9AE}" pid="4" name="Slides">
    <vt:r8>52</vt:r8>
  </property>
</Properties>
</file>